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09" r:id="rId2"/>
    <p:sldId id="310" r:id="rId3"/>
    <p:sldId id="265" r:id="rId4"/>
    <p:sldId id="286" r:id="rId5"/>
    <p:sldId id="269" r:id="rId6"/>
    <p:sldId id="290" r:id="rId7"/>
    <p:sldId id="287" r:id="rId8"/>
    <p:sldId id="291" r:id="rId9"/>
    <p:sldId id="270" r:id="rId10"/>
    <p:sldId id="292" r:id="rId11"/>
    <p:sldId id="311" r:id="rId12"/>
    <p:sldId id="298" r:id="rId13"/>
    <p:sldId id="271" r:id="rId14"/>
    <p:sldId id="272" r:id="rId15"/>
    <p:sldId id="299" r:id="rId16"/>
    <p:sldId id="273" r:id="rId17"/>
    <p:sldId id="312" r:id="rId18"/>
    <p:sldId id="283" r:id="rId19"/>
    <p:sldId id="314" r:id="rId20"/>
    <p:sldId id="315" r:id="rId21"/>
    <p:sldId id="284" r:id="rId22"/>
    <p:sldId id="300" r:id="rId23"/>
    <p:sldId id="301" r:id="rId24"/>
    <p:sldId id="313" r:id="rId25"/>
    <p:sldId id="267" r:id="rId26"/>
    <p:sldId id="285" r:id="rId27"/>
    <p:sldId id="296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 userDrawn="1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EC67A"/>
    <a:srgbClr val="5CBB99"/>
    <a:srgbClr val="CBC18C"/>
    <a:srgbClr val="5ED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8"/>
    <p:restoredTop sz="96056"/>
  </p:normalViewPr>
  <p:slideViewPr>
    <p:cSldViewPr snapToGrid="0" snapToObjects="1">
      <p:cViewPr varScale="1">
        <p:scale>
          <a:sx n="87" d="100"/>
          <a:sy n="87" d="100"/>
        </p:scale>
        <p:origin x="82" y="427"/>
      </p:cViewPr>
      <p:guideLst>
        <p:guide orient="horz" pos="735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44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BE25E9C-BD3F-1842-99E4-082B086628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FC4F45-4ED9-EE40-A663-FB0EB064E9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00F49-C0B7-6845-A83A-7DDBC757E94D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7651D62-1142-BB4A-A119-8CFD013E86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9E9207-4414-A543-B4AF-B98C781362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FCAEF-2F2E-7F4A-84F0-C70EA4FC14C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910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CDA13-1BBD-4E06-AFB8-2B47CDEBB9D5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F1A97-799D-4D0E-8E42-7E0BBABAB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27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FC03A6-FA41-4100-A003-405D8C9079C0}" type="slidenum">
              <a:rPr lang="en-US" altLang="zh-CN" smtClean="0">
                <a:latin typeface="Arial" charset="0"/>
              </a:rPr>
              <a:pPr/>
              <a:t>13</a:t>
            </a:fld>
            <a:endParaRPr lang="en-US" altLang="zh-CN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We also compared the simulated mixed layer depth.</a:t>
            </a:r>
          </a:p>
        </p:txBody>
      </p:sp>
    </p:spTree>
    <p:extLst>
      <p:ext uri="{BB962C8B-B14F-4D97-AF65-F5344CB8AC3E}">
        <p14:creationId xmlns:p14="http://schemas.microsoft.com/office/powerpoint/2010/main" val="303915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9830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2848F-9194-4A59-A6B6-21B06AE2FF0C}" type="slidenum">
              <a:rPr lang="en-US" altLang="zh-CN" smtClean="0">
                <a:latin typeface="Arial" pitchFamily="34" charset="0"/>
              </a:rPr>
              <a:pPr/>
              <a:t>14</a:t>
            </a:fld>
            <a:endParaRPr lang="en-US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4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796CE-E5BE-4745-8099-580174E7B3D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5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altLang="zh-CN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Andreas</a:t>
            </a:r>
            <a:r>
              <a:rPr lang="zh-CN" altLang="en-US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根据观测数据将飞沫感热和潜热通量表达为如下两个公式，这样就就可以将计算得到的结果直接叠加到海气界面热通量上</a:t>
            </a:r>
            <a:endParaRPr lang="zh-CN" altLang="en-US">
              <a:latin typeface="Arial" pitchFamily="34" charset="0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D1D67-FC0F-43A8-BACF-337323C7B855}" type="slidenum">
              <a:rPr lang="zh-CN" altLang="en-US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6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La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Wasser, Himmel, draußen enthält.&#10;&#10;Automatisch generierte Beschreibung">
            <a:extLst>
              <a:ext uri="{FF2B5EF4-FFF2-40B4-BE49-F238E27FC236}">
                <a16:creationId xmlns:a16="http://schemas.microsoft.com/office/drawing/2014/main" id="{1DE59457-E491-CC4E-A27D-7518C5AD0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76" r="313" b="1879"/>
          <a:stretch/>
        </p:blipFill>
        <p:spPr>
          <a:xfrm>
            <a:off x="0" y="0"/>
            <a:ext cx="9144000" cy="52401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0D781E-70D5-3941-86A0-892E83802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5649"/>
          <a:stretch/>
        </p:blipFill>
        <p:spPr>
          <a:xfrm>
            <a:off x="0" y="0"/>
            <a:ext cx="9144000" cy="12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36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2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rgbClr val="5CBB9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E91BF0F-F054-0B49-9C94-4EB2469AF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C2CE24-DCFE-C54E-B747-859D53832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2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chemeClr val="bg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06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E91BF0F-F054-0B49-9C94-4EB2469AF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F52D43-3D28-0A47-A4C7-03124C8F1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9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138970-9AEA-4948-87AD-53ED9360E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9CDE69CE-AAE7-2443-94DD-FFE78FD07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2163128"/>
            <a:ext cx="8140867" cy="298037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Font typeface="+mj-lt"/>
              <a:buAutoNum type="arabicPeriod"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4D73B62-FE3A-1C46-B773-81D0D7777A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4" name="Inhaltsplatzhalter 12">
            <a:extLst>
              <a:ext uri="{FF2B5EF4-FFF2-40B4-BE49-F238E27FC236}">
                <a16:creationId xmlns:a16="http://schemas.microsoft.com/office/drawing/2014/main" id="{637FB98D-6683-CF4D-9DFE-BB23E93B59E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90485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9">
            <a:extLst>
              <a:ext uri="{FF2B5EF4-FFF2-40B4-BE49-F238E27FC236}">
                <a16:creationId xmlns:a16="http://schemas.microsoft.com/office/drawing/2014/main" id="{10F8FDBD-C81A-304A-B275-06EEDB4358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909" y="844868"/>
            <a:ext cx="8140867" cy="91535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8CC61F-B0E8-D546-A1D9-F2D2A42557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1865948"/>
            <a:ext cx="8140867" cy="298037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CCD0EBD-921B-404B-B2B3-20FB39FE95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4" name="Inhaltsplatzhalter 12">
            <a:extLst>
              <a:ext uri="{FF2B5EF4-FFF2-40B4-BE49-F238E27FC236}">
                <a16:creationId xmlns:a16="http://schemas.microsoft.com/office/drawing/2014/main" id="{E8D17C29-BAA3-1E4C-946C-DF31C51F5D7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381670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edi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76212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0060"/>
            <a:ext cx="3868340" cy="2597230"/>
          </a:xfrm>
          <a:prstGeom prst="rect">
            <a:avLst/>
          </a:prstGeom>
        </p:spPr>
        <p:txBody>
          <a:bodyPr/>
          <a:lstStyle>
            <a:lvl1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6212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80060"/>
            <a:ext cx="3887391" cy="2597230"/>
          </a:xfrm>
          <a:prstGeom prst="rect">
            <a:avLst/>
          </a:prstGeom>
        </p:spPr>
        <p:txBody>
          <a:bodyPr/>
          <a:lstStyle>
            <a:lvl1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0740676-58A0-854E-A341-5691F26C0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844868"/>
            <a:ext cx="8140867" cy="91535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11" name="Inhaltsplatzhalter 12">
            <a:extLst>
              <a:ext uri="{FF2B5EF4-FFF2-40B4-BE49-F238E27FC236}">
                <a16:creationId xmlns:a16="http://schemas.microsoft.com/office/drawing/2014/main" id="{559C9A46-6D45-D24B-BDC5-11B0FDC3493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2" name="Inhaltsplatzhalter 12">
            <a:extLst>
              <a:ext uri="{FF2B5EF4-FFF2-40B4-BE49-F238E27FC236}">
                <a16:creationId xmlns:a16="http://schemas.microsoft.com/office/drawing/2014/main" id="{F970A8F7-2982-6F4F-A37A-63AF9E0864A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390154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edi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844867"/>
            <a:ext cx="4883317" cy="41757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42148"/>
            <a:ext cx="2949178" cy="3084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89C237F-30BE-1043-A042-FDE863DE38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844868"/>
            <a:ext cx="8140867" cy="91535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9" name="Inhaltsplatzhalter 12">
            <a:extLst>
              <a:ext uri="{FF2B5EF4-FFF2-40B4-BE49-F238E27FC236}">
                <a16:creationId xmlns:a16="http://schemas.microsoft.com/office/drawing/2014/main" id="{37226F4C-7091-014D-8DB5-AC9250E79F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4BF3BF19-AD73-C74B-A5DB-6E64E75E69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4038467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edi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89C237F-30BE-1043-A042-FDE863DE38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844868"/>
            <a:ext cx="8140867" cy="91535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9" name="Inhaltsplatzhalter 12">
            <a:extLst>
              <a:ext uri="{FF2B5EF4-FFF2-40B4-BE49-F238E27FC236}">
                <a16:creationId xmlns:a16="http://schemas.microsoft.com/office/drawing/2014/main" id="{37226F4C-7091-014D-8DB5-AC9250E79F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4BF3BF19-AD73-C74B-A5DB-6E64E75E69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897DBD2-C324-E347-BDF4-00FB6B3E9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buFont typeface="Symbol" pitchFamily="2" charset="2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8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Medi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AE05C42-0E72-2E46-BAB8-AD5AA73B12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909" y="844868"/>
            <a:ext cx="8140867" cy="91535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7" name="Inhaltsplatzhalter 12">
            <a:extLst>
              <a:ext uri="{FF2B5EF4-FFF2-40B4-BE49-F238E27FC236}">
                <a16:creationId xmlns:a16="http://schemas.microsoft.com/office/drawing/2014/main" id="{ACE32731-6B19-F749-AFF1-68DAD7511C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166211"/>
            <a:ext cx="2549525" cy="26193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8" name="Inhaltsplatzhalter 12">
            <a:extLst>
              <a:ext uri="{FF2B5EF4-FFF2-40B4-BE49-F238E27FC236}">
                <a16:creationId xmlns:a16="http://schemas.microsoft.com/office/drawing/2014/main" id="{35F99F89-C41E-6E4C-8E6B-8B5BF69CEA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4251" y="166211"/>
            <a:ext cx="2549525" cy="261937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870C83F-5DD8-A043-90EB-1CDA7701B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09" y="2028824"/>
            <a:ext cx="8140867" cy="2946083"/>
          </a:xfrm>
          <a:prstGeom prst="rect">
            <a:avLst/>
          </a:prstGeom>
        </p:spPr>
        <p:txBody>
          <a:bodyPr/>
          <a:lstStyle>
            <a:lvl1pPr>
              <a:buFont typeface="Symbol" pitchFamily="2" charset="2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Symbol" pitchFamily="2" charset="2"/>
              <a:buChar char="-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D19968-2819-4949-A308-6E25BFD46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1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2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5B649A-8C8A-8346-89E6-54E5D8728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E2452F7-2ECD-EC46-94F8-F836B2AE9F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249" y="1652588"/>
            <a:ext cx="8140867" cy="1250950"/>
          </a:xfrm>
          <a:prstGeom prst="rect">
            <a:avLst/>
          </a:prstGeom>
        </p:spPr>
        <p:txBody>
          <a:bodyPr/>
          <a:lstStyle>
            <a:lvl1pPr>
              <a:buNone/>
              <a:defRPr sz="3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zweizeilig möglich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D29C3C8-770B-1D4D-AD65-85AA80C97D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228" y="3204507"/>
            <a:ext cx="5216791" cy="354034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838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F4F-3E4B-40DC-988D-DB3779465E3F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3FCA3-1B92-4E7A-B1BB-CAD424B6528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23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F4F-3E4B-40DC-988D-DB3779465E3F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3FCA3-1B92-4E7A-B1BB-CAD424B6528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9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54480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635225B7-4DB9-46AC-81D2-0649339869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24993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289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67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90A9-99D6-4AC9-B980-7BD6166C5B14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08EC-4C64-4F7E-A025-A9BCF4BAC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7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F4E20C11-A8C7-6140-BCB1-97E502485395}"/>
              </a:ext>
            </a:extLst>
          </p:cNvPr>
          <p:cNvSpPr/>
          <p:nvPr userDrawn="1"/>
        </p:nvSpPr>
        <p:spPr>
          <a:xfrm>
            <a:off x="3065915" y="2571750"/>
            <a:ext cx="3053898" cy="2576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A2085E1-3F3B-D641-BEA1-881A09BD7360}"/>
              </a:ext>
            </a:extLst>
          </p:cNvPr>
          <p:cNvSpPr/>
          <p:nvPr userDrawn="1"/>
        </p:nvSpPr>
        <p:spPr>
          <a:xfrm>
            <a:off x="6119814" y="2571751"/>
            <a:ext cx="3024186" cy="25762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DDAF0E7-F321-554A-84F4-D19494531574}"/>
              </a:ext>
            </a:extLst>
          </p:cNvPr>
          <p:cNvSpPr/>
          <p:nvPr userDrawn="1"/>
        </p:nvSpPr>
        <p:spPr>
          <a:xfrm>
            <a:off x="3059113" y="0"/>
            <a:ext cx="3060699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87785A3-8DB6-D646-BC31-6580F436BDF4}"/>
              </a:ext>
            </a:extLst>
          </p:cNvPr>
          <p:cNvSpPr/>
          <p:nvPr userDrawn="1"/>
        </p:nvSpPr>
        <p:spPr>
          <a:xfrm>
            <a:off x="6119813" y="0"/>
            <a:ext cx="3024186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4509321-52FC-6948-9467-F48A06957649}"/>
              </a:ext>
            </a:extLst>
          </p:cNvPr>
          <p:cNvSpPr/>
          <p:nvPr userDrawn="1"/>
        </p:nvSpPr>
        <p:spPr>
          <a:xfrm>
            <a:off x="0" y="-1"/>
            <a:ext cx="306733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7B57F12F-ECD0-7641-9566-370EE5384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0" t="12009" r="69812" b="60912"/>
          <a:stretch/>
        </p:blipFill>
        <p:spPr>
          <a:xfrm>
            <a:off x="211947" y="1519963"/>
            <a:ext cx="2603922" cy="1392795"/>
          </a:xfrm>
          <a:prstGeom prst="rect">
            <a:avLst/>
          </a:prstGeom>
        </p:spPr>
      </p:pic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125CC419-E3C2-914B-8B6E-B0C74EFEA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667" y="3003798"/>
            <a:ext cx="30028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D2D892E7-9054-7744-A297-75947FD33F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5554" y="3003798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7EC67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E6024F09-3354-3F48-9B89-DA65EFBFCB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553" y="421420"/>
            <a:ext cx="3022916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CBC18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4D34941E-BF08-9C43-932A-95B0E8059A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832" y="421420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5ED0F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F740235E-3849-0744-95FD-981F23075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447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1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3D967AF4-05A7-E240-85F4-A3C43754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723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2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38D03CD-D340-C14F-8020-E855C4D09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447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3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D28C1C98-A02D-5045-B323-DC3624703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23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1065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EF0D033C-E0B1-394D-BDAB-8CD4ADD6D282}"/>
              </a:ext>
            </a:extLst>
          </p:cNvPr>
          <p:cNvSpPr/>
          <p:nvPr userDrawn="1"/>
        </p:nvSpPr>
        <p:spPr>
          <a:xfrm>
            <a:off x="0" y="2567278"/>
            <a:ext cx="3067334" cy="25762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691537E0-4023-D048-B409-AA4D75D23AD5}"/>
              </a:ext>
            </a:extLst>
          </p:cNvPr>
          <p:cNvSpPr/>
          <p:nvPr userDrawn="1"/>
        </p:nvSpPr>
        <p:spPr>
          <a:xfrm>
            <a:off x="3065915" y="2571750"/>
            <a:ext cx="3053898" cy="25762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FC9FE57B-6729-A34C-A4C2-FE1D859CB58D}"/>
              </a:ext>
            </a:extLst>
          </p:cNvPr>
          <p:cNvSpPr/>
          <p:nvPr userDrawn="1"/>
        </p:nvSpPr>
        <p:spPr>
          <a:xfrm>
            <a:off x="6119814" y="2571751"/>
            <a:ext cx="3024186" cy="257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A6EA1C0-0D88-E847-A4B0-482B8A2F9A97}"/>
              </a:ext>
            </a:extLst>
          </p:cNvPr>
          <p:cNvSpPr/>
          <p:nvPr userDrawn="1"/>
        </p:nvSpPr>
        <p:spPr>
          <a:xfrm>
            <a:off x="3059113" y="0"/>
            <a:ext cx="3060699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F9217C80-5029-C842-86CA-372473D873F9}"/>
              </a:ext>
            </a:extLst>
          </p:cNvPr>
          <p:cNvSpPr/>
          <p:nvPr userDrawn="1"/>
        </p:nvSpPr>
        <p:spPr>
          <a:xfrm>
            <a:off x="6119813" y="0"/>
            <a:ext cx="3024186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121BB5CD-C955-904E-AB64-7155F3924285}"/>
              </a:ext>
            </a:extLst>
          </p:cNvPr>
          <p:cNvSpPr/>
          <p:nvPr userDrawn="1"/>
        </p:nvSpPr>
        <p:spPr>
          <a:xfrm>
            <a:off x="0" y="0"/>
            <a:ext cx="3067334" cy="2571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7B57F12F-ECD0-7641-9566-370EE5384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0" t="12009" r="69812" b="60912"/>
          <a:stretch/>
        </p:blipFill>
        <p:spPr>
          <a:xfrm>
            <a:off x="211947" y="617674"/>
            <a:ext cx="2603922" cy="1392795"/>
          </a:xfrm>
          <a:prstGeom prst="rect">
            <a:avLst/>
          </a:prstGeom>
        </p:spPr>
      </p:pic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125CC419-E3C2-914B-8B6E-B0C74EFEA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667" y="3003798"/>
            <a:ext cx="30028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5CBB9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D2D892E7-9054-7744-A297-75947FD33F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5554" y="3003798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35D25832-C0E2-6644-879B-78F4619CC4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" y="3003798"/>
            <a:ext cx="3075554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7EC67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E6024F09-3354-3F48-9B89-DA65EFBFCB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553" y="421420"/>
            <a:ext cx="3022916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CBC18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4D34941E-BF08-9C43-932A-95B0E8059A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832" y="421420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5ED0F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F740235E-3849-0744-95FD-981F23075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447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1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3D967AF4-05A7-E240-85F4-A3C43754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723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2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38D03CD-D340-C14F-8020-E855C4D09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447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4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D28C1C98-A02D-5045-B323-DC3624703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23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5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33174AC1-93F8-C741-8083-A06188A6B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61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716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42921AE-47EA-0843-BDE3-6AF34D808813}"/>
              </a:ext>
            </a:extLst>
          </p:cNvPr>
          <p:cNvSpPr/>
          <p:nvPr userDrawn="1"/>
        </p:nvSpPr>
        <p:spPr>
          <a:xfrm>
            <a:off x="0" y="2567278"/>
            <a:ext cx="3067334" cy="257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F7C9F88-890A-1844-85A2-3F579B994DCF}"/>
              </a:ext>
            </a:extLst>
          </p:cNvPr>
          <p:cNvSpPr/>
          <p:nvPr userDrawn="1"/>
        </p:nvSpPr>
        <p:spPr>
          <a:xfrm>
            <a:off x="3065915" y="2571750"/>
            <a:ext cx="3053898" cy="257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8704332-4C80-CF44-BB3B-0CB8BB2B7818}"/>
              </a:ext>
            </a:extLst>
          </p:cNvPr>
          <p:cNvSpPr/>
          <p:nvPr userDrawn="1"/>
        </p:nvSpPr>
        <p:spPr>
          <a:xfrm>
            <a:off x="6119814" y="2571751"/>
            <a:ext cx="3024186" cy="2576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21B7A385-7A8E-A840-9DDD-156223F216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667" y="3003798"/>
            <a:ext cx="30028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chemeClr val="bg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06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ADE3D910-9A31-5844-811C-E2AADB93BB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5554" y="3003798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5CBB9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59B882B9-410A-AD45-B81B-EE15370A3E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" y="3003798"/>
            <a:ext cx="3075554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A0FED83-EC0A-DE4A-87C9-D03C65FADFB9}"/>
              </a:ext>
            </a:extLst>
          </p:cNvPr>
          <p:cNvSpPr/>
          <p:nvPr userDrawn="1"/>
        </p:nvSpPr>
        <p:spPr>
          <a:xfrm>
            <a:off x="3059113" y="0"/>
            <a:ext cx="3060699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CA8AF08-30A5-5A49-AE1C-DE7C6DA93635}"/>
              </a:ext>
            </a:extLst>
          </p:cNvPr>
          <p:cNvSpPr/>
          <p:nvPr userDrawn="1"/>
        </p:nvSpPr>
        <p:spPr>
          <a:xfrm>
            <a:off x="6119813" y="0"/>
            <a:ext cx="3024186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8F0F7B5A-64FB-1047-8A59-7508801FA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553" y="421420"/>
            <a:ext cx="3022916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8FF57A56-6DD7-4F4E-8AD5-734CD154C4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832" y="421420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CBC18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AA7CB06-B66D-CA42-A7F4-5BFFF636239D}"/>
              </a:ext>
            </a:extLst>
          </p:cNvPr>
          <p:cNvSpPr/>
          <p:nvPr userDrawn="1"/>
        </p:nvSpPr>
        <p:spPr>
          <a:xfrm>
            <a:off x="0" y="0"/>
            <a:ext cx="3067334" cy="25717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4FE32B71-104A-6D46-A409-416E0960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21420"/>
            <a:ext cx="3053301" cy="1757238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4000" b="1" i="1">
                <a:solidFill>
                  <a:srgbClr val="5ED0F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94A7EF2D-07FD-6641-AA9C-7E10CF3E1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447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2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5E014625-2F78-5F40-9A80-428F49B7E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723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3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06061A70-9511-B94C-9902-14B0BD892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447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5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B45C830-75EC-0E4F-8498-F9DEB3C1B6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23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6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5DEE281F-EF95-F640-9238-DAF619E2D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617" y="370742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4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5254E033-7C93-DB43-89E4-F22EEBF20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8857" y="1109006"/>
            <a:ext cx="2475046" cy="49119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 err="1"/>
              <a:t>Agendapunkt</a:t>
            </a:r>
            <a:r>
              <a:rPr lang="de-DE" dirty="0"/>
              <a:t> </a:t>
            </a:r>
          </a:p>
          <a:p>
            <a:r>
              <a:rPr lang="de-DE" dirty="0"/>
              <a:t>1</a:t>
            </a:r>
          </a:p>
        </p:txBody>
      </p:sp>
      <p:pic>
        <p:nvPicPr>
          <p:cNvPr id="32" name="Grafik 31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55857D7E-5009-B649-8A33-1D6AFAD83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782" t="45449" r="39913" b="44348"/>
          <a:stretch/>
        </p:blipFill>
        <p:spPr>
          <a:xfrm>
            <a:off x="3546282" y="2337683"/>
            <a:ext cx="1948069" cy="5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pos="1927" userDrawn="1">
          <p15:clr>
            <a:srgbClr val="FBAE40"/>
          </p15:clr>
        </p15:guide>
        <p15:guide id="4" pos="385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7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rgbClr val="5ED0F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4AB8441-8465-504A-BDF3-71DB56DC1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4B7B056-E397-A44E-809D-B43BF2E1F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2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rgbClr val="CBC18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E91BF0F-F054-0B49-9C94-4EB2469AF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14B508-2E54-9548-83F0-1A970B095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6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2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rgbClr val="7EC67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E91BF0F-F054-0B49-9C94-4EB2469AF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0BD31-673A-284F-B1EC-A7C33ECEE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1589D9A-91A6-B54F-9C9F-9B1B818B0AE2}"/>
              </a:ext>
            </a:extLst>
          </p:cNvPr>
          <p:cNvSpPr/>
          <p:nvPr userDrawn="1"/>
        </p:nvSpPr>
        <p:spPr>
          <a:xfrm>
            <a:off x="0" y="1"/>
            <a:ext cx="9144000" cy="3897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ECB70E-6CB5-E645-B79C-103435467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19332" y="0"/>
            <a:ext cx="5704341" cy="36353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0" b="1" i="1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E91BF0F-F054-0B49-9C94-4EB2469AF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582" y="2504773"/>
            <a:ext cx="4608418" cy="173355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="1" i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de-DE" dirty="0"/>
              <a:t>LOREM IPSUM DOLOR SIT</a:t>
            </a:r>
          </a:p>
          <a:p>
            <a:pPr lvl="0"/>
            <a:r>
              <a:rPr lang="de-DE" dirty="0"/>
              <a:t>AMET CONSETETUR 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44B405-F3AE-DF4A-8D38-6C3A30F4A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995"/>
          <a:stretch/>
        </p:blipFill>
        <p:spPr>
          <a:xfrm>
            <a:off x="0" y="3908802"/>
            <a:ext cx="9144000" cy="1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4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1" r:id="rId2"/>
    <p:sldLayoutId id="2147483684" r:id="rId3"/>
    <p:sldLayoutId id="2147483663" r:id="rId4"/>
    <p:sldLayoutId id="2147483672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6" r:id="rId12"/>
    <p:sldLayoutId id="2147483662" r:id="rId13"/>
    <p:sldLayoutId id="2147483665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86" r:id="rId20"/>
    <p:sldLayoutId id="2147483687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jpe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hyperlink" Target="http://en.wikipedia.org/wiki/Werner_Heisenber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13.wmf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88" y="1386340"/>
            <a:ext cx="9144000" cy="987310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423DBD5C-1085-43F9-9F17-1228788CB211}"/>
              </a:ext>
            </a:extLst>
          </p:cNvPr>
          <p:cNvSpPr txBox="1"/>
          <p:nvPr/>
        </p:nvSpPr>
        <p:spPr>
          <a:xfrm>
            <a:off x="323528" y="1677819"/>
            <a:ext cx="8352927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 the future of PICES under UN Ocean Decade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E034AB-6970-4C13-94C6-AE2A3A4F5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15" y="3326876"/>
            <a:ext cx="9144000" cy="138493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400" b="1" dirty="0" err="1" smtClean="0">
                <a:solidFill>
                  <a:srgbClr val="1434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itchFamily="34" charset="-122"/>
              </a:rPr>
              <a:t>Fangli</a:t>
            </a:r>
            <a:r>
              <a:rPr lang="en-US" altLang="zh-CN" sz="2400" b="1" dirty="0" smtClean="0">
                <a:solidFill>
                  <a:srgbClr val="1434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itchFamily="34" charset="-122"/>
              </a:rPr>
              <a:t> QIAO</a:t>
            </a:r>
          </a:p>
          <a:p>
            <a:pPr algn="ctr">
              <a:defRPr/>
            </a:pPr>
            <a:r>
              <a:rPr lang="en-US" altLang="zh-CN" sz="2000" b="1" dirty="0" smtClean="0">
                <a:solidFill>
                  <a:srgbClr val="1434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itchFamily="34" charset="-122"/>
              </a:rPr>
              <a:t>First Institute of Oceanography, MNR, China</a:t>
            </a:r>
          </a:p>
          <a:p>
            <a:pPr algn="ctr">
              <a:defRPr/>
            </a:pPr>
            <a:r>
              <a:rPr lang="en-US" altLang="zh-CN" sz="2000" b="1" dirty="0" smtClean="0">
                <a:solidFill>
                  <a:srgbClr val="1434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itchFamily="34" charset="-122"/>
              </a:rPr>
              <a:t>26 Oct., 2021 PICES Annual Meeting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B377C5C-897B-40B4-A938-F954C1F1D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20" y="145596"/>
            <a:ext cx="624037" cy="624037"/>
          </a:xfrm>
          <a:prstGeom prst="rect">
            <a:avLst/>
          </a:prstGeom>
        </p:spPr>
      </p:pic>
      <p:pic>
        <p:nvPicPr>
          <p:cNvPr id="8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0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A161D64-2659-1F49-8595-20BBD8461829}"/>
                  </a:ext>
                </a:extLst>
              </p:cNvPr>
              <p:cNvSpPr/>
              <p:nvPr/>
            </p:nvSpPr>
            <p:spPr>
              <a:xfrm>
                <a:off x="899592" y="1157344"/>
                <a:ext cx="7351092" cy="68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66700" algn="di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𝒄𝒍𝒆𝒂𝒓</m:t>
                        </m:r>
                      </m:sub>
                    </m:sSub>
                    <m:r>
                      <a:rPr lang="en-US" altLang="zh-CN" b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𝟎𝟒𝟏</m:t>
                        </m:r>
                      </m:num>
                      <m:den>
                        <m:sSup>
                          <m:sSupPr>
                            <m:ctrlPr>
                              <a:rPr lang="zh-CN" altLang="zh-CN" b="1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b="1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b="1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r>
                              <a:rPr lang="en-US" altLang="zh-CN" b="1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𝟎𝟖𝟑</m:t>
                        </m:r>
                      </m:den>
                    </m:f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𝟎𝟎𝟐𝟓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𝒘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𝟎𝟎𝟓</m:t>
                    </m:r>
                    <m:sSub>
                      <m:sSubPr>
                        <m:ctrlPr>
                          <a:rPr lang="zh-CN" altLang="zh-CN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b="1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𝟎𝟏𝟓</m:t>
                    </m:r>
                    <m:r>
                      <a:rPr lang="en-US" altLang="zh-CN" b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𝟓𝟓</m:t>
                    </m:r>
                  </m:oMath>
                </a14:m>
                <a:r>
                  <a:rPr lang="en-US" altLang="zh-CN" sz="12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zh-CN" sz="1200" b="1" kern="1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A161D64-2659-1F49-8595-20BBD8461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157344"/>
                <a:ext cx="7351092" cy="686085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899592" y="2267362"/>
            <a:ext cx="7344816" cy="2176597"/>
            <a:chOff x="899592" y="2727914"/>
            <a:chExt cx="7344816" cy="2176597"/>
          </a:xfrm>
        </p:grpSpPr>
        <p:pic>
          <p:nvPicPr>
            <p:cNvPr id="5" name="图片 4" descr="L:\AirSeaFlux\albedo\M201805\fig_deg\data\Fig_albedo_corrcoef_clear.jpeg">
              <a:extLst>
                <a:ext uri="{FF2B5EF4-FFF2-40B4-BE49-F238E27FC236}">
                  <a16:creationId xmlns:a16="http://schemas.microsoft.com/office/drawing/2014/main" id="{F243546A-29A8-C242-BBE7-B47A35B16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0" t="17403" r="3569" b="8088"/>
            <a:stretch/>
          </p:blipFill>
          <p:spPr bwMode="auto">
            <a:xfrm>
              <a:off x="3526060" y="2727917"/>
              <a:ext cx="4718348" cy="21765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图片 5" descr="J:\AirSeaFlux\albedo\M201805\fig_deg\data\Fig_albedo_clear_pre.jpeg">
              <a:extLst>
                <a:ext uri="{FF2B5EF4-FFF2-40B4-BE49-F238E27FC236}">
                  <a16:creationId xmlns:a16="http://schemas.microsoft.com/office/drawing/2014/main" id="{BF740426-5C10-844B-A98A-9C4DA3A5A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" t="16284" r="16029" b="6719"/>
            <a:stretch/>
          </p:blipFill>
          <p:spPr bwMode="auto">
            <a:xfrm>
              <a:off x="899592" y="2727914"/>
              <a:ext cx="2621394" cy="2157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矩形 6"/>
          <p:cNvSpPr/>
          <p:nvPr/>
        </p:nvSpPr>
        <p:spPr>
          <a:xfrm>
            <a:off x="5272391" y="4731990"/>
            <a:ext cx="3620089" cy="36932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kumimoji="1" lang="en-US" altLang="zh-CN" i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Huang et al., JGR-Oceans, 2019</a:t>
            </a:r>
            <a:endParaRPr kumimoji="1" lang="zh-CN" altLang="en-US" i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5537" y="472204"/>
            <a:ext cx="8299450" cy="5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>
            <a:spAutoFit/>
          </a:bodyPr>
          <a:lstStyle/>
          <a:p>
            <a:r>
              <a:rPr lang="en-US" altLang="zh-CN" sz="2800" dirty="0">
                <a:solidFill>
                  <a:srgbClr val="0412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Albedo and surface wave-induced sea-spray</a:t>
            </a:r>
            <a:endParaRPr lang="zh-CN" altLang="en-US" sz="2800" dirty="0">
              <a:solidFill>
                <a:srgbClr val="0412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0"/>
    </mc:Choice>
    <mc:Fallback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09491" y="3988316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5808" y="382052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87665" y="558701"/>
            <a:ext cx="8319964" cy="4123073"/>
          </a:xfrm>
          <a:prstGeom prst="roundRect">
            <a:avLst>
              <a:gd name="adj" fmla="val 1568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8" name="MH_Others_2"/>
          <p:cNvSpPr txBox="1"/>
          <p:nvPr>
            <p:custDataLst>
              <p:tags r:id="rId1"/>
            </p:custDataLst>
          </p:nvPr>
        </p:nvSpPr>
        <p:spPr>
          <a:xfrm>
            <a:off x="611051" y="2190438"/>
            <a:ext cx="27943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BA10647-D56B-614A-8EF3-7F016B8EDD0F}"/>
              </a:ext>
            </a:extLst>
          </p:cNvPr>
          <p:cNvGrpSpPr/>
          <p:nvPr/>
        </p:nvGrpSpPr>
        <p:grpSpPr>
          <a:xfrm>
            <a:off x="3254885" y="1294188"/>
            <a:ext cx="4913123" cy="539552"/>
            <a:chOff x="3379168" y="1551907"/>
            <a:chExt cx="4478651" cy="53955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48F3395-EAF2-4149-9EA8-44F04253153A}"/>
                </a:ext>
              </a:extLst>
            </p:cNvPr>
            <p:cNvSpPr/>
            <p:nvPr/>
          </p:nvSpPr>
          <p:spPr>
            <a:xfrm>
              <a:off x="3412185" y="1554650"/>
              <a:ext cx="4445634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CA359E30-997E-2F40-BF54-DAEACF9D5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58" y="1590851"/>
              <a:ext cx="36739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  <a:r>
                <a:rPr lang="en-US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challenges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94A0E9C-2CB6-4D44-B2D1-E53CE0F07EAA}"/>
                </a:ext>
              </a:extLst>
            </p:cNvPr>
            <p:cNvGrpSpPr/>
            <p:nvPr/>
          </p:nvGrpSpPr>
          <p:grpSpPr>
            <a:xfrm>
              <a:off x="3379168" y="1551907"/>
              <a:ext cx="739015" cy="539552"/>
              <a:chOff x="3379168" y="1551907"/>
              <a:chExt cx="739015" cy="539552"/>
            </a:xfrm>
          </p:grpSpPr>
          <p:sp>
            <p:nvSpPr>
              <p:cNvPr id="26" name="矩形 25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D3AB1685-1C93-6B48-B258-BE82F7B39DA5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78330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E364485B-2DB9-D743-B515-0C9BFC145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739015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21720" y="2049623"/>
            <a:ext cx="4928499" cy="539552"/>
            <a:chOff x="3379168" y="1551907"/>
            <a:chExt cx="3844592" cy="53955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2588" y="1590851"/>
              <a:ext cx="31091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era </a:t>
              </a:r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ocean prediction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40895" cy="539552"/>
              <a:chOff x="3379168" y="1551907"/>
              <a:chExt cx="640895" cy="539552"/>
            </a:xfrm>
          </p:grpSpPr>
          <p:sp>
            <p:nvSpPr>
              <p:cNvPr id="32" name="矩形 31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0553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0787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51244" y="2775158"/>
            <a:ext cx="4856324" cy="539552"/>
            <a:chOff x="3379168" y="1551907"/>
            <a:chExt cx="3856502" cy="53955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370" y="1590851"/>
              <a:ext cx="3184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Applications in </a:t>
              </a:r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 </a:t>
              </a:r>
              <a:r>
                <a:rPr lang="de-DE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TC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44" name="矩形 43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45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66242" y="3387128"/>
            <a:ext cx="4841326" cy="539552"/>
            <a:chOff x="3379168" y="1551907"/>
            <a:chExt cx="3844592" cy="539552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8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680" y="1590851"/>
              <a:ext cx="30469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  <a:endPara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50" name="矩形 49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51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786210" y="626666"/>
            <a:ext cx="7621190" cy="922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zh-CN" sz="2700" b="1" kern="0" dirty="0">
                <a:solidFill>
                  <a:schemeClr val="tx2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How have we made ocean status prediction? The concept behind</a:t>
            </a:r>
            <a:endParaRPr lang="zh-CN" altLang="en-US" sz="2700" b="1" kern="0" dirty="0">
              <a:solidFill>
                <a:schemeClr val="tx2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7399" y="1742053"/>
            <a:ext cx="7658101" cy="2482850"/>
          </a:xfrm>
          <a:prstGeom prst="rect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0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矩形 4"/>
          <p:cNvSpPr>
            <a:spLocks noChangeArrowheads="1"/>
          </p:cNvSpPr>
          <p:nvPr/>
        </p:nvSpPr>
        <p:spPr bwMode="auto">
          <a:xfrm>
            <a:off x="910630" y="1790404"/>
            <a:ext cx="749677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As the ocean is so complicated, according to their spatiotemporal scales, oceanographers have been separating ocean into surface wave, tide, ocean circulation into different streams, and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their predictions separately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.  For accurate long-term prediction, it is time for us to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unify the whole ocean as a dynamic system through turbulence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7196" y="250032"/>
            <a:ext cx="9067800" cy="4649391"/>
            <a:chOff x="48" y="435"/>
            <a:chExt cx="5712" cy="3905"/>
          </a:xfrm>
        </p:grpSpPr>
        <p:pic>
          <p:nvPicPr>
            <p:cNvPr id="23556" name="Picture 3" descr="fig10"/>
            <p:cNvPicPr>
              <a:picLocks noChangeAspect="1" noChangeArrowheads="1"/>
            </p:cNvPicPr>
            <p:nvPr/>
          </p:nvPicPr>
          <p:blipFill>
            <a:blip r:embed="rId5" cstate="print"/>
            <a:srcRect t="25758" b="16666"/>
            <a:stretch>
              <a:fillRect/>
            </a:stretch>
          </p:blipFill>
          <p:spPr bwMode="auto">
            <a:xfrm>
              <a:off x="48" y="692"/>
              <a:ext cx="4896" cy="3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 Box 4"/>
            <p:cNvSpPr txBox="1">
              <a:spLocks noChangeArrowheads="1"/>
            </p:cNvSpPr>
            <p:nvPr/>
          </p:nvSpPr>
          <p:spPr bwMode="auto">
            <a:xfrm>
              <a:off x="358" y="435"/>
              <a:ext cx="220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MLD of the Southern Pacific in Feb. </a:t>
              </a:r>
            </a:p>
          </p:txBody>
        </p:sp>
        <p:sp>
          <p:nvSpPr>
            <p:cNvPr id="23558" name="Text Box 5"/>
            <p:cNvSpPr txBox="1">
              <a:spLocks noChangeArrowheads="1"/>
            </p:cNvSpPr>
            <p:nvPr/>
          </p:nvSpPr>
          <p:spPr bwMode="auto">
            <a:xfrm>
              <a:off x="2652" y="435"/>
              <a:ext cx="215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MLD of the Northern Atlantic in Aug. </a:t>
              </a:r>
            </a:p>
          </p:txBody>
        </p:sp>
        <p:sp>
          <p:nvSpPr>
            <p:cNvPr id="23559" name="Rectangle 6"/>
            <p:cNvSpPr>
              <a:spLocks noChangeArrowheads="1"/>
            </p:cNvSpPr>
            <p:nvPr/>
          </p:nvSpPr>
          <p:spPr bwMode="auto">
            <a:xfrm>
              <a:off x="4688" y="3485"/>
              <a:ext cx="9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World Ocean Atlas</a:t>
              </a:r>
            </a:p>
          </p:txBody>
        </p:sp>
        <p:sp>
          <p:nvSpPr>
            <p:cNvPr id="23560" name="Rectangle 7"/>
            <p:cNvSpPr>
              <a:spLocks noChangeArrowheads="1"/>
            </p:cNvSpPr>
            <p:nvPr/>
          </p:nvSpPr>
          <p:spPr bwMode="auto">
            <a:xfrm>
              <a:off x="4688" y="1068"/>
              <a:ext cx="1056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With wave-induce mixing</a:t>
              </a:r>
            </a:p>
          </p:txBody>
        </p:sp>
        <p:sp>
          <p:nvSpPr>
            <p:cNvPr id="23561" name="Rectangle 8"/>
            <p:cNvSpPr>
              <a:spLocks noChangeArrowheads="1"/>
            </p:cNvSpPr>
            <p:nvPr/>
          </p:nvSpPr>
          <p:spPr bwMode="auto">
            <a:xfrm>
              <a:off x="4704" y="2206"/>
              <a:ext cx="1056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Without wave-induce mixing</a:t>
              </a:r>
            </a:p>
          </p:txBody>
        </p:sp>
      </p:grp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6740395" y="4745534"/>
            <a:ext cx="2216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(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Qiao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et al, OD, 2010)</a:t>
            </a:r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5907610" y="4759958"/>
            <a:ext cx="29876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zh-TW" sz="1300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W</a:t>
            </a:r>
            <a:r>
              <a:rPr lang="en-US" altLang="zh-CN" sz="1300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ang</a:t>
            </a:r>
            <a:r>
              <a:rPr lang="en-US" altLang="zh-TW" sz="1300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 et al., </a:t>
            </a:r>
            <a:r>
              <a:rPr lang="en-US" altLang="zh-CN" sz="1300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2019,</a:t>
            </a:r>
            <a:r>
              <a:rPr lang="en-US" altLang="zh-TW" sz="1300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 JAMES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461" y="269158"/>
            <a:ext cx="793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theory has been adopted by NEMO (Europe),  GFDL (USA) and AWI of Germany, and has been tested at different popular OGCMs, such as POM, ROMS, MOM etc. 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7805" y="4250365"/>
            <a:ext cx="6204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FESOM model improvement of AWI, Germany as an example: error in the upper ocean was killed by about 90%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/>
          <a:srcRect l="6163" t="24101" r="8455" b="9486"/>
          <a:stretch>
            <a:fillRect/>
          </a:stretch>
        </p:blipFill>
        <p:spPr bwMode="auto">
          <a:xfrm>
            <a:off x="4457928" y="890814"/>
            <a:ext cx="2969419" cy="326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6" cstate="print"/>
          <a:srcRect l="5630" t="24101" r="8273" b="9486"/>
          <a:stretch>
            <a:fillRect/>
          </a:stretch>
        </p:blipFill>
        <p:spPr bwMode="auto">
          <a:xfrm>
            <a:off x="1376460" y="917007"/>
            <a:ext cx="2969419" cy="32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7520"/>
      </p:ext>
    </p:extLst>
  </p:cSld>
  <p:clrMapOvr>
    <a:masterClrMapping/>
  </p:clrMapOvr>
  <p:transition spd="slow"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439439"/>
              </p:ext>
            </p:extLst>
          </p:nvPr>
        </p:nvGraphicFramePr>
        <p:xfrm>
          <a:off x="914401" y="3949834"/>
          <a:ext cx="6911975" cy="90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5029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14000"/>
                        </a:lnSpc>
                      </a:pP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Lv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Xingang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Qiao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Fangli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1" kern="120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GRL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2008</a:t>
                      </a:r>
                      <a:endParaRPr lang="zh-CN" altLang="en-US" sz="900" b="0" i="0" kern="1200" baseline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黑体" pitchFamily="49" charset="-122"/>
                        <a:cs typeface="Arial" panose="020B0604020202020204" pitchFamily="34" charset="0"/>
                      </a:endParaRPr>
                    </a:p>
                  </a:txBody>
                  <a:tcPr marL="91433" marR="91433" marT="34311" marB="343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Qiao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Fangli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Yang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Yongzeng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Lv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Xingang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et al,, </a:t>
                      </a:r>
                      <a:r>
                        <a:rPr lang="en-US" altLang="zh-CN" sz="900" b="0" i="1" kern="120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JGR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2006</a:t>
                      </a:r>
                      <a:endParaRPr lang="zh-CN" altLang="en-US" sz="900" b="0" i="0" kern="1200" baseline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黑体" pitchFamily="49" charset="-122"/>
                        <a:cs typeface="Arial" panose="020B0604020202020204" pitchFamily="34" charset="0"/>
                      </a:endParaRPr>
                    </a:p>
                  </a:txBody>
                  <a:tcPr marL="91433" marR="91433" marT="34311" marB="343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1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Lv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Xinggang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Qiao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Fangli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Xia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Changshui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etal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1" kern="120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JGR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2006</a:t>
                      </a:r>
                      <a:endParaRPr lang="zh-CN" altLang="zh-CN" sz="900" b="0" i="0" kern="1200" baseline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黑体" pitchFamily="49" charset="-122"/>
                        <a:cs typeface="Arial" panose="020B0604020202020204" pitchFamily="34" charset="0"/>
                      </a:endParaRPr>
                    </a:p>
                  </a:txBody>
                  <a:tcPr marL="91433" marR="91433" marT="34311" marB="343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Lv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Xinggang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Qiao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Fangli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Xia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Changshui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 i="0" kern="1200" baseline="0" dirty="0" err="1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etal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900" b="0" i="1" kern="120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CSR</a:t>
                      </a:r>
                      <a:r>
                        <a:rPr lang="en-US" altLang="zh-CN" sz="900" b="0" i="0" kern="1200" baseline="0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黑体" pitchFamily="49" charset="-122"/>
                          <a:cs typeface="Arial" panose="020B0604020202020204" pitchFamily="34" charset="0"/>
                        </a:rPr>
                        <a:t>, 2010</a:t>
                      </a:r>
                    </a:p>
                  </a:txBody>
                  <a:tcPr marL="91433" marR="91433" marT="34311" marB="343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879" name="Picture 2" descr="Fig0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9120" y="1252704"/>
            <a:ext cx="3794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04801" y="535226"/>
            <a:ext cx="5900192" cy="354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dirty="0">
                <a:ea typeface="黑体" panose="02010609060101010101" pitchFamily="49" charset="-122"/>
                <a:cs typeface="Arial" panose="020B0604020202020204" pitchFamily="34" charset="0"/>
              </a:rPr>
              <a:t> The challenge of Ekman transport theory</a:t>
            </a:r>
            <a:endParaRPr lang="en-US" altLang="zh-CN" sz="2100" dirty="0">
              <a:solidFill>
                <a:schemeClr val="tx2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Picture 3" descr="Fig0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2" t="132" r="-680" b="50732"/>
          <a:stretch/>
        </p:blipFill>
        <p:spPr bwMode="auto">
          <a:xfrm>
            <a:off x="654049" y="1088516"/>
            <a:ext cx="4155071" cy="26089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右箭头 1"/>
          <p:cNvSpPr/>
          <p:nvPr/>
        </p:nvSpPr>
        <p:spPr>
          <a:xfrm rot="16200000">
            <a:off x="1196942" y="2416176"/>
            <a:ext cx="723903" cy="2349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1652542" y="2501904"/>
            <a:ext cx="479455" cy="2349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000"/>
    </mc:Choice>
    <mc:Fallback xmlns="">
      <p:transition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400001" y="256266"/>
            <a:ext cx="5900192" cy="354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dirty="0">
                <a:ea typeface="黑体" panose="02010609060101010101" pitchFamily="49" charset="-122"/>
                <a:cs typeface="Arial" panose="020B0604020202020204" pitchFamily="34" charset="0"/>
              </a:rPr>
              <a:t> New Ocean Forecasting System (OFS)</a:t>
            </a:r>
            <a:endParaRPr lang="en-US" altLang="zh-CN" sz="2100" dirty="0">
              <a:solidFill>
                <a:schemeClr val="tx2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Picture 2" descr="C:\Users\Qiao\Desktop\全球OFS\201812010-AOS\20190101-AOS-CoverStory\Global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284" y="824832"/>
            <a:ext cx="3084515" cy="29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533686" y="3911842"/>
            <a:ext cx="4063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 develop the first wave-tide-circulation coupled model, and provide operational service through WETSPAC official website, and APP</a:t>
            </a:r>
          </a:p>
        </p:txBody>
      </p:sp>
      <p:pic>
        <p:nvPicPr>
          <p:cNvPr id="11" name="图片 8" descr="20190311-IVTT-垂向温度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2550" y="940743"/>
            <a:ext cx="3077999" cy="271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010150" y="3934925"/>
            <a:ext cx="15048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altLang="zh-CN" sz="15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FOAM - UK</a:t>
            </a:r>
          </a:p>
          <a:p>
            <a:pPr algn="just">
              <a:buClr>
                <a:srgbClr val="C00000"/>
              </a:buClr>
            </a:pPr>
            <a:r>
              <a:rPr lang="en-US" altLang="zh-CN" sz="15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PSY3/4 - France</a:t>
            </a:r>
          </a:p>
          <a:p>
            <a:pPr algn="just">
              <a:buClr>
                <a:srgbClr val="C00000"/>
              </a:buClr>
            </a:pPr>
            <a:r>
              <a:rPr lang="en-US" altLang="zh-CN" sz="15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RTOFS - USA</a:t>
            </a:r>
            <a:endParaRPr lang="zh-CN" altLang="en-US" sz="1500" dirty="0">
              <a:solidFill>
                <a:srgbClr val="C00000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465849" y="3925395"/>
            <a:ext cx="161744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altLang="zh-CN" sz="15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GIOPS- Canada</a:t>
            </a:r>
          </a:p>
          <a:p>
            <a:pPr algn="just">
              <a:buClr>
                <a:srgbClr val="C00000"/>
              </a:buClr>
            </a:pPr>
            <a:r>
              <a:rPr lang="en-US" altLang="zh-CN" sz="15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ensemble</a:t>
            </a:r>
          </a:p>
          <a:p>
            <a:pPr algn="just">
              <a:buClr>
                <a:srgbClr val="C00000"/>
              </a:buClr>
            </a:pPr>
            <a:r>
              <a:rPr lang="en-US" altLang="zh-CN" sz="1500" dirty="0"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FIO-COM (New)</a:t>
            </a:r>
            <a:endParaRPr lang="zh-CN" altLang="en-US" sz="1500" dirty="0">
              <a:solidFill>
                <a:srgbClr val="C00000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09491" y="3988316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5808" y="382052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87665" y="558701"/>
            <a:ext cx="8319964" cy="4123073"/>
          </a:xfrm>
          <a:prstGeom prst="roundRect">
            <a:avLst>
              <a:gd name="adj" fmla="val 1568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8" name="MH_Others_2"/>
          <p:cNvSpPr txBox="1"/>
          <p:nvPr>
            <p:custDataLst>
              <p:tags r:id="rId1"/>
            </p:custDataLst>
          </p:nvPr>
        </p:nvSpPr>
        <p:spPr>
          <a:xfrm>
            <a:off x="611051" y="2190438"/>
            <a:ext cx="27943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BA10647-D56B-614A-8EF3-7F016B8EDD0F}"/>
              </a:ext>
            </a:extLst>
          </p:cNvPr>
          <p:cNvGrpSpPr/>
          <p:nvPr/>
        </p:nvGrpSpPr>
        <p:grpSpPr>
          <a:xfrm>
            <a:off x="3254885" y="1294188"/>
            <a:ext cx="4913123" cy="539552"/>
            <a:chOff x="3379168" y="1551907"/>
            <a:chExt cx="4478651" cy="53955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48F3395-EAF2-4149-9EA8-44F04253153A}"/>
                </a:ext>
              </a:extLst>
            </p:cNvPr>
            <p:cNvSpPr/>
            <p:nvPr/>
          </p:nvSpPr>
          <p:spPr>
            <a:xfrm>
              <a:off x="3412185" y="1554650"/>
              <a:ext cx="4445634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CA359E30-997E-2F40-BF54-DAEACF9D5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58" y="1590851"/>
              <a:ext cx="36739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  <a:r>
                <a:rPr lang="en-US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challenges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94A0E9C-2CB6-4D44-B2D1-E53CE0F07EAA}"/>
                </a:ext>
              </a:extLst>
            </p:cNvPr>
            <p:cNvGrpSpPr/>
            <p:nvPr/>
          </p:nvGrpSpPr>
          <p:grpSpPr>
            <a:xfrm>
              <a:off x="3379168" y="1551907"/>
              <a:ext cx="739015" cy="539552"/>
              <a:chOff x="3379168" y="1551907"/>
              <a:chExt cx="739015" cy="539552"/>
            </a:xfrm>
          </p:grpSpPr>
          <p:sp>
            <p:nvSpPr>
              <p:cNvPr id="26" name="矩形 25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D3AB1685-1C93-6B48-B258-BE82F7B39DA5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78330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E364485B-2DB9-D743-B515-0C9BFC145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739015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21720" y="2049623"/>
            <a:ext cx="4928497" cy="539552"/>
            <a:chOff x="3379169" y="1551907"/>
            <a:chExt cx="3844591" cy="53955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2588" y="1590851"/>
              <a:ext cx="31091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era </a:t>
              </a:r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ocean prediction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9" y="1551907"/>
              <a:ext cx="640895" cy="539552"/>
              <a:chOff x="3379169" y="1551907"/>
              <a:chExt cx="640895" cy="539552"/>
            </a:xfrm>
          </p:grpSpPr>
          <p:sp>
            <p:nvSpPr>
              <p:cNvPr id="32" name="矩形 31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1" y="1551907"/>
                <a:ext cx="610553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9" y="1621628"/>
                <a:ext cx="607879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51244" y="2775158"/>
            <a:ext cx="4856324" cy="539552"/>
            <a:chOff x="3379168" y="1551907"/>
            <a:chExt cx="3856502" cy="53955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370" y="1590851"/>
              <a:ext cx="3184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Applications in </a:t>
              </a:r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 </a:t>
              </a:r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TC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44" name="矩形 43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45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66242" y="3387128"/>
            <a:ext cx="4841326" cy="539552"/>
            <a:chOff x="3379168" y="1551907"/>
            <a:chExt cx="3844592" cy="539552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8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680" y="1590851"/>
              <a:ext cx="30469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  <a:endPara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50" name="矩形 49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51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78644" y="435769"/>
            <a:ext cx="6362700" cy="4072685"/>
            <a:chOff x="1506608" y="1803791"/>
            <a:chExt cx="8173679" cy="469325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037BE9E0-E2D7-B844-8FFD-57DFC8F5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6608" y="1803791"/>
              <a:ext cx="8173679" cy="2336500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88"/>
            <a:stretch/>
          </p:blipFill>
          <p:spPr bwMode="auto">
            <a:xfrm>
              <a:off x="1761107" y="4173881"/>
              <a:ext cx="7726680" cy="2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文本框 1">
            <a:extLst>
              <a:ext uri="{FF2B5EF4-FFF2-40B4-BE49-F238E27FC236}">
                <a16:creationId xmlns:a16="http://schemas.microsoft.com/office/drawing/2014/main" id="{F17E61A6-6BB9-1541-A44C-D9421EAC1D91}"/>
              </a:ext>
            </a:extLst>
          </p:cNvPr>
          <p:cNvSpPr txBox="1"/>
          <p:nvPr/>
        </p:nvSpPr>
        <p:spPr>
          <a:xfrm>
            <a:off x="6097260" y="4833168"/>
            <a:ext cx="304674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  <a:spcBef>
                <a:spcPts val="450"/>
              </a:spcBef>
            </a:pPr>
            <a:r>
              <a:rPr kumimoji="1" lang="en-US" altLang="zh-CN" sz="1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Bao</a:t>
            </a:r>
            <a:r>
              <a:rPr kumimoji="1" lang="en-US" altLang="zh-CN" sz="1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et al., 2020, J. </a:t>
            </a:r>
            <a:r>
              <a:rPr kumimoji="1" lang="en-US" altLang="zh-CN" sz="1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Geophys</a:t>
            </a:r>
            <a:r>
              <a:rPr kumimoji="1" lang="en-US" altLang="zh-CN" sz="1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Res.</a:t>
            </a:r>
            <a:endParaRPr kumimoji="1" lang="zh-CN" altLang="en-US" sz="1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7957" y="1166813"/>
            <a:ext cx="16595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SST Biases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7957" y="3059906"/>
            <a:ext cx="2238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FIO-ESM v2.0</a:t>
            </a:r>
          </a:p>
          <a:p>
            <a:r>
              <a:rPr lang="en-US" altLang="zh-CN" sz="2100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+ sea spray +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6592"/>
      </p:ext>
    </p:extLst>
  </p:cSld>
  <p:clrMapOvr>
    <a:masterClrMapping/>
  </p:clrMapOvr>
  <p:transition spd="med"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69" y="560790"/>
            <a:ext cx="8496940" cy="33910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43122" y="3944923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2431" indent="-402431">
              <a:buSzPct val="100000"/>
              <a:buFont typeface="Arial" panose="020B0604020202020204" pitchFamily="34" charset="0"/>
              <a:buChar char="•"/>
              <a:defRPr>
                <a:solidFill>
                  <a:srgbClr val="FFFB00"/>
                </a:solidFill>
              </a:defRPr>
            </a:pPr>
            <a:r>
              <a:rPr lang="en-US" altLang="zh-CN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Wave-induced mixing</a:t>
            </a:r>
          </a:p>
          <a:p>
            <a:pPr marL="402431" indent="-402431">
              <a:buSzPct val="100000"/>
              <a:buFont typeface="Arial" panose="020B0604020202020204" pitchFamily="34" charset="0"/>
              <a:buChar char="•"/>
              <a:defRPr>
                <a:solidFill>
                  <a:srgbClr val="FFFB00"/>
                </a:solidFill>
              </a:defRPr>
            </a:pPr>
            <a:r>
              <a:rPr lang="en-US" altLang="zh-CN" sz="1350" b="1" dirty="0" smtClean="0">
                <a:solidFill>
                  <a:srgbClr val="0070C0"/>
                </a:solidFill>
              </a:rPr>
              <a:t>Stocks </a:t>
            </a:r>
            <a:r>
              <a:rPr lang="en-US" altLang="zh-CN" sz="1350" b="1" dirty="0">
                <a:solidFill>
                  <a:srgbClr val="0070C0"/>
                </a:solidFill>
              </a:rPr>
              <a:t>drift (air-sea flux)</a:t>
            </a:r>
          </a:p>
          <a:p>
            <a:pPr marL="402431" indent="-402431">
              <a:buSzPct val="100000"/>
              <a:buFont typeface="Arial" panose="020B0604020202020204" pitchFamily="34" charset="0"/>
              <a:buChar char="•"/>
              <a:defRPr>
                <a:solidFill>
                  <a:srgbClr val="FFFB00"/>
                </a:solidFill>
              </a:defRPr>
            </a:pPr>
            <a:r>
              <a:rPr lang="en-US" altLang="zh-CN" sz="1350" b="1" dirty="0">
                <a:solidFill>
                  <a:srgbClr val="0070C0"/>
                </a:solidFill>
              </a:rPr>
              <a:t>Sea spray (air-sea flux)</a:t>
            </a:r>
          </a:p>
          <a:p>
            <a:pPr marL="402431" indent="-402431">
              <a:buSzPct val="100000"/>
              <a:buFont typeface="Arial" panose="020B0604020202020204" pitchFamily="34" charset="0"/>
              <a:buChar char="•"/>
              <a:defRPr>
                <a:solidFill>
                  <a:srgbClr val="FFFB00"/>
                </a:solidFill>
              </a:defRPr>
            </a:pPr>
            <a:r>
              <a:rPr lang="en-US" altLang="zh-CN" sz="1350" b="1" dirty="0">
                <a:solidFill>
                  <a:srgbClr val="0070C0"/>
                </a:solidFill>
              </a:rPr>
              <a:t>SST diurnal </a:t>
            </a:r>
            <a:r>
              <a:rPr lang="en-US" altLang="zh-CN" sz="1350" b="1" dirty="0" smtClean="0">
                <a:solidFill>
                  <a:srgbClr val="0070C0"/>
                </a:solidFill>
              </a:rPr>
              <a:t>cycle</a:t>
            </a:r>
            <a:endParaRPr lang="en-US" altLang="zh-CN" sz="1350" b="1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8827" y="4118048"/>
            <a:ext cx="2312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sz="135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315" y="404879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physical process</a:t>
            </a:r>
            <a:endParaRPr lang="en-US" altLang="zh-CN" sz="1350" b="1" dirty="0">
              <a:solidFill>
                <a:srgbClr val="0070C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Component model is upgraded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Resolution and coupling frequency are improved</a:t>
            </a:r>
          </a:p>
        </p:txBody>
      </p:sp>
      <p:sp>
        <p:nvSpPr>
          <p:cNvPr id="9" name="矩形 8"/>
          <p:cNvSpPr/>
          <p:nvPr/>
        </p:nvSpPr>
        <p:spPr>
          <a:xfrm>
            <a:off x="650206" y="166023"/>
            <a:ext cx="7105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Flowcharts for FIO-CPS v1.0 and FIO-CPS v2.0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0"/>
    </mc:Choice>
    <mc:Fallback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09491" y="3988316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5808" y="382052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87665" y="558701"/>
            <a:ext cx="8319964" cy="4123073"/>
          </a:xfrm>
          <a:prstGeom prst="roundRect">
            <a:avLst>
              <a:gd name="adj" fmla="val 1568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8" name="MH_Others_2"/>
          <p:cNvSpPr txBox="1"/>
          <p:nvPr>
            <p:custDataLst>
              <p:tags r:id="rId1"/>
            </p:custDataLst>
          </p:nvPr>
        </p:nvSpPr>
        <p:spPr>
          <a:xfrm>
            <a:off x="611051" y="2190438"/>
            <a:ext cx="27943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BA10647-D56B-614A-8EF3-7F016B8EDD0F}"/>
              </a:ext>
            </a:extLst>
          </p:cNvPr>
          <p:cNvGrpSpPr/>
          <p:nvPr/>
        </p:nvGrpSpPr>
        <p:grpSpPr>
          <a:xfrm>
            <a:off x="3254885" y="1294188"/>
            <a:ext cx="4913123" cy="539552"/>
            <a:chOff x="3379168" y="1551907"/>
            <a:chExt cx="4478651" cy="53955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48F3395-EAF2-4149-9EA8-44F04253153A}"/>
                </a:ext>
              </a:extLst>
            </p:cNvPr>
            <p:cNvSpPr/>
            <p:nvPr/>
          </p:nvSpPr>
          <p:spPr>
            <a:xfrm>
              <a:off x="3412185" y="1554650"/>
              <a:ext cx="4445634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CA359E30-997E-2F40-BF54-DAEACF9D5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58" y="1590851"/>
              <a:ext cx="36739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  <a:r>
                <a:rPr lang="en-US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challenges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94A0E9C-2CB6-4D44-B2D1-E53CE0F07EAA}"/>
                </a:ext>
              </a:extLst>
            </p:cNvPr>
            <p:cNvGrpSpPr/>
            <p:nvPr/>
          </p:nvGrpSpPr>
          <p:grpSpPr>
            <a:xfrm>
              <a:off x="3379168" y="1551907"/>
              <a:ext cx="739015" cy="539552"/>
              <a:chOff x="3379168" y="1551907"/>
              <a:chExt cx="739015" cy="539552"/>
            </a:xfrm>
          </p:grpSpPr>
          <p:sp>
            <p:nvSpPr>
              <p:cNvPr id="26" name="矩形 25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D3AB1685-1C93-6B48-B258-BE82F7B39DA5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78330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E364485B-2DB9-D743-B515-0C9BFC145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739015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21720" y="2049623"/>
            <a:ext cx="4928499" cy="539552"/>
            <a:chOff x="3379168" y="1551907"/>
            <a:chExt cx="3844592" cy="53955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2588" y="1590851"/>
              <a:ext cx="31091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 era </a:t>
              </a:r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ocean prediction</a:t>
              </a:r>
              <a:endPara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40895" cy="539552"/>
              <a:chOff x="3379168" y="1551907"/>
              <a:chExt cx="640895" cy="539552"/>
            </a:xfrm>
          </p:grpSpPr>
          <p:sp>
            <p:nvSpPr>
              <p:cNvPr id="32" name="矩形 31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0553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0787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51244" y="2775158"/>
            <a:ext cx="4856324" cy="539552"/>
            <a:chOff x="3379168" y="1551907"/>
            <a:chExt cx="3856502" cy="53955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370" y="1590851"/>
              <a:ext cx="3184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Applications in </a:t>
              </a:r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 </a:t>
              </a:r>
              <a:r>
                <a:rPr lang="de-DE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TC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44" name="矩形 43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45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66242" y="3387128"/>
            <a:ext cx="4841326" cy="539552"/>
            <a:chOff x="3379168" y="1551907"/>
            <a:chExt cx="3844592" cy="539552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8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680" y="1590851"/>
              <a:ext cx="30469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  <a:endPara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50" name="矩形 49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51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6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08-v2pre\06-picv3\fig3-acc-rmse-time-v1-v2.tif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97" y="607435"/>
            <a:ext cx="6890947" cy="3507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651325" y="292781"/>
            <a:ext cx="5403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Niño 3.4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index predicted skill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09249" y="875923"/>
            <a:ext cx="916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ACC</a:t>
            </a:r>
            <a:endParaRPr lang="zh-CN" altLang="en-US" sz="1350" dirty="0"/>
          </a:p>
        </p:txBody>
      </p:sp>
      <p:sp>
        <p:nvSpPr>
          <p:cNvPr id="7" name="文本框 6"/>
          <p:cNvSpPr txBox="1"/>
          <p:nvPr/>
        </p:nvSpPr>
        <p:spPr>
          <a:xfrm>
            <a:off x="5798745" y="875923"/>
            <a:ext cx="916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RMSE</a:t>
            </a:r>
            <a:endParaRPr lang="zh-CN" altLang="en-US" sz="1350" dirty="0"/>
          </a:p>
        </p:txBody>
      </p:sp>
      <p:sp>
        <p:nvSpPr>
          <p:cNvPr id="8" name="矩形 7"/>
          <p:cNvSpPr/>
          <p:nvPr/>
        </p:nvSpPr>
        <p:spPr>
          <a:xfrm>
            <a:off x="651325" y="4244788"/>
            <a:ext cx="8297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ACC of FIO-CPS v2.0 is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0.78, increases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11.1%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the value of 0.70 in FIO-CPS v1.0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5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0"/>
    </mc:Choice>
    <mc:Fallback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5048658" y="4775246"/>
            <a:ext cx="404954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Yalin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 Fan, and Stephen M. </a:t>
            </a:r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Griffies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, 2014, JC</a:t>
            </a:r>
            <a:endParaRPr lang="zh-CN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400050"/>
            <a:ext cx="5260975" cy="427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3499389" y="271672"/>
            <a:ext cx="52507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Summertime oceanic mixed layers are biased shallow in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GFDL and NCAR climate models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(Bates et al. 2012; Dunne et al. 2012, 2013).</a:t>
            </a:r>
          </a:p>
          <a:p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scheme (</a:t>
            </a:r>
            <a:r>
              <a:rPr lang="en-US" altLang="zh-CN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Qiao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2004) has most impact in our simulations on deepening the summertime mixed layers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yet it has minimal impact on wintertime mixed layers.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2971800" y="3257550"/>
            <a:ext cx="2362200" cy="1485900"/>
          </a:xfrm>
          <a:prstGeom prst="round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/>
            <a:ext uri="{91240B29-F687-4f45-9708-019B960494DF}"/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19076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042989" y="1943101"/>
            <a:ext cx="7127875" cy="1859756"/>
            <a:chOff x="760018" y="1243269"/>
            <a:chExt cx="7315203" cy="2736020"/>
          </a:xfrm>
        </p:grpSpPr>
        <p:pic>
          <p:nvPicPr>
            <p:cNvPr id="143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50143"/>
            <a:stretch>
              <a:fillRect/>
            </a:stretch>
          </p:blipFill>
          <p:spPr bwMode="auto">
            <a:xfrm>
              <a:off x="760018" y="1249677"/>
              <a:ext cx="3483938" cy="272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b="50085"/>
            <a:stretch>
              <a:fillRect/>
            </a:stretch>
          </p:blipFill>
          <p:spPr bwMode="auto">
            <a:xfrm>
              <a:off x="4505216" y="1243269"/>
              <a:ext cx="3570005" cy="273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4826879" y="4638556"/>
            <a:ext cx="4211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zh-TW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Rappaport et al., </a:t>
            </a:r>
            <a:r>
              <a:rPr lang="en-US" altLang="zh-CN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2012,</a:t>
            </a:r>
            <a:r>
              <a:rPr lang="en-US" altLang="zh-TW" dirty="0">
                <a:latin typeface="Arial" panose="020B0604020202020204" pitchFamily="34" charset="0"/>
                <a:ea typeface="DengXian" pitchFamily="2" charset="-122"/>
                <a:cs typeface="Arial" panose="020B0604020202020204" pitchFamily="34" charset="0"/>
              </a:rPr>
              <a:t> BAMS</a:t>
            </a:r>
          </a:p>
        </p:txBody>
      </p:sp>
      <p:cxnSp>
        <p:nvCxnSpPr>
          <p:cNvPr id="5" name="直接箭头连接符 4"/>
          <p:cNvCxnSpPr>
            <a:cxnSpLocks/>
          </p:cNvCxnSpPr>
          <p:nvPr/>
        </p:nvCxnSpPr>
        <p:spPr>
          <a:xfrm>
            <a:off x="1555288" y="2534342"/>
            <a:ext cx="2786063" cy="764381"/>
          </a:xfrm>
          <a:prstGeom prst="straightConnector1">
            <a:avLst/>
          </a:prstGeom>
          <a:ln w="889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cxnSpLocks/>
          </p:cNvCxnSpPr>
          <p:nvPr/>
        </p:nvCxnSpPr>
        <p:spPr>
          <a:xfrm>
            <a:off x="5286376" y="2963466"/>
            <a:ext cx="2957513" cy="0"/>
          </a:xfrm>
          <a:prstGeom prst="straightConnector1">
            <a:avLst/>
          </a:prstGeom>
          <a:ln w="889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05526" y="466040"/>
            <a:ext cx="77724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altLang="zh-CN" sz="21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Ground challenge III: The forecasted TC track getting better and better, while the forecasted intensity has had no any progress for the past several decades.</a:t>
            </a:r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15330"/>
            <a:ext cx="91440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2" name="Rectangle 202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3" name="Rectangle 204"/>
          <p:cNvSpPr>
            <a:spLocks noChangeArrowheads="1"/>
          </p:cNvSpPr>
          <p:nvPr/>
        </p:nvSpPr>
        <p:spPr bwMode="auto">
          <a:xfrm>
            <a:off x="0" y="574224"/>
            <a:ext cx="2295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zh-CN" sz="750">
              <a:ea typeface="AdvPSTIM10-R"/>
              <a:cs typeface="AdvPSTIM10-R"/>
            </a:endParaRPr>
          </a:p>
          <a:p>
            <a:r>
              <a:rPr lang="en-US" altLang="zh-CN" sz="750">
                <a:ea typeface="AdvPSTIM10-R"/>
                <a:cs typeface="AdvPSTIM10-R"/>
              </a:rPr>
              <a:t>  </a:t>
            </a:r>
            <a:endParaRPr lang="en-US" altLang="zh-CN" sz="1350"/>
          </a:p>
        </p:txBody>
      </p:sp>
      <p:sp>
        <p:nvSpPr>
          <p:cNvPr id="30724" name="Rectangle 207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5" name="Rectangle 209"/>
          <p:cNvSpPr>
            <a:spLocks noChangeArrowheads="1"/>
          </p:cNvSpPr>
          <p:nvPr/>
        </p:nvSpPr>
        <p:spPr bwMode="auto">
          <a:xfrm>
            <a:off x="0" y="481356"/>
            <a:ext cx="2295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zh-CN" sz="750">
              <a:ea typeface="AdvPSTIM10-R"/>
              <a:cs typeface="AdvPSTIM10-R"/>
            </a:endParaRPr>
          </a:p>
          <a:p>
            <a:r>
              <a:rPr lang="en-US" altLang="zh-CN" sz="750">
                <a:ea typeface="AdvPSTIM10-R"/>
                <a:cs typeface="AdvPSTIM10-R"/>
              </a:rPr>
              <a:t>  </a:t>
            </a:r>
            <a:endParaRPr lang="en-US" altLang="zh-CN" sz="1350"/>
          </a:p>
        </p:txBody>
      </p:sp>
      <p:sp>
        <p:nvSpPr>
          <p:cNvPr id="30726" name="Rectangle 219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7" name="Rectangle 221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8" name="Rectangle 487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sp>
        <p:nvSpPr>
          <p:cNvPr id="30729" name="Rectangle 489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350"/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094807" y="978823"/>
            <a:ext cx="6382444" cy="2791395"/>
            <a:chOff x="522288" y="1628775"/>
            <a:chExt cx="8099425" cy="4553481"/>
          </a:xfrm>
        </p:grpSpPr>
        <p:pic>
          <p:nvPicPr>
            <p:cNvPr id="30733" name="图片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288" y="1628775"/>
              <a:ext cx="8099425" cy="453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4" name="TextBox 24"/>
            <p:cNvSpPr txBox="1">
              <a:spLocks noChangeArrowheads="1"/>
            </p:cNvSpPr>
            <p:nvPr/>
          </p:nvSpPr>
          <p:spPr bwMode="auto">
            <a:xfrm rot="10800000">
              <a:off x="527068" y="2636911"/>
              <a:ext cx="497981" cy="2209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/>
              <a:r>
                <a:rPr lang="en-US" altLang="zh-CN" sz="1350" dirty="0"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Forecasting Error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5" name="TextBox 21"/>
            <p:cNvSpPr txBox="1">
              <a:spLocks noChangeArrowheads="1"/>
            </p:cNvSpPr>
            <p:nvPr/>
          </p:nvSpPr>
          <p:spPr bwMode="auto">
            <a:xfrm>
              <a:off x="3419872" y="5692745"/>
              <a:ext cx="3344779" cy="4895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50" dirty="0"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Observed Typhoon intensity (knot)</a:t>
              </a:r>
              <a:endParaRPr lang="zh-CN" altLang="en-US" sz="135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731" name="内容占位符 2"/>
          <p:cNvSpPr txBox="1">
            <a:spLocks noChangeArrowheads="1"/>
          </p:cNvSpPr>
          <p:nvPr/>
        </p:nvSpPr>
        <p:spPr bwMode="auto">
          <a:xfrm>
            <a:off x="891381" y="3881207"/>
            <a:ext cx="73612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p"/>
            </a:pPr>
            <a:r>
              <a:rPr kumimoji="1"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Strong Typhoons no less than category IV (41.5m/s): Kill error 32%</a:t>
            </a:r>
          </a:p>
          <a:p>
            <a:pPr marL="257175" indent="-257175"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p"/>
            </a:pPr>
            <a:r>
              <a:rPr kumimoji="1"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Super Typhoons no less than category V (51.0m/s): Kill error 58%</a:t>
            </a: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224261" y="270710"/>
            <a:ext cx="8096862" cy="538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altLang="zh-CN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Dramatic improvements on forecasting of strong Typhoon intensity</a:t>
            </a: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2" descr="C:\My Documents\国际合作司\中国-东盟合作\首届海洋合作研讨会\超强台风海燕袭击非律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2" y="1052419"/>
            <a:ext cx="1637221" cy="117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1" y="2345810"/>
            <a:ext cx="1637221" cy="10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102350" y="1288940"/>
            <a:ext cx="1460500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Control test</a:t>
            </a:r>
          </a:p>
          <a:p>
            <a:pPr>
              <a:lnSpc>
                <a:spcPts val="12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Sea-spray +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CMA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94153"/>
      </p:ext>
    </p:extLst>
  </p:cSld>
  <p:clrMapOvr>
    <a:masterClrMapping/>
  </p:clrMapOvr>
  <p:transition spd="slow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09491" y="3988316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5808" y="382052"/>
            <a:ext cx="3957485" cy="825909"/>
          </a:xfrm>
          <a:prstGeom prst="rect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87665" y="558701"/>
            <a:ext cx="8319964" cy="4123073"/>
          </a:xfrm>
          <a:prstGeom prst="roundRect">
            <a:avLst>
              <a:gd name="adj" fmla="val 1568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8" name="MH_Others_2"/>
          <p:cNvSpPr txBox="1"/>
          <p:nvPr>
            <p:custDataLst>
              <p:tags r:id="rId1"/>
            </p:custDataLst>
          </p:nvPr>
        </p:nvSpPr>
        <p:spPr>
          <a:xfrm>
            <a:off x="611051" y="2190438"/>
            <a:ext cx="27943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BA10647-D56B-614A-8EF3-7F016B8EDD0F}"/>
              </a:ext>
            </a:extLst>
          </p:cNvPr>
          <p:cNvGrpSpPr/>
          <p:nvPr/>
        </p:nvGrpSpPr>
        <p:grpSpPr>
          <a:xfrm>
            <a:off x="3254885" y="1294188"/>
            <a:ext cx="4913123" cy="539552"/>
            <a:chOff x="3379168" y="1551907"/>
            <a:chExt cx="4478651" cy="53955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48F3395-EAF2-4149-9EA8-44F04253153A}"/>
                </a:ext>
              </a:extLst>
            </p:cNvPr>
            <p:cNvSpPr/>
            <p:nvPr/>
          </p:nvSpPr>
          <p:spPr>
            <a:xfrm>
              <a:off x="3412185" y="1554650"/>
              <a:ext cx="4445634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CA359E30-997E-2F40-BF54-DAEACF9D5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58" y="1590851"/>
              <a:ext cx="36739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  <a:r>
                <a:rPr lang="en-US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challenges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94A0E9C-2CB6-4D44-B2D1-E53CE0F07EAA}"/>
                </a:ext>
              </a:extLst>
            </p:cNvPr>
            <p:cNvGrpSpPr/>
            <p:nvPr/>
          </p:nvGrpSpPr>
          <p:grpSpPr>
            <a:xfrm>
              <a:off x="3379168" y="1551907"/>
              <a:ext cx="739015" cy="539552"/>
              <a:chOff x="3379168" y="1551907"/>
              <a:chExt cx="739015" cy="539552"/>
            </a:xfrm>
          </p:grpSpPr>
          <p:sp>
            <p:nvSpPr>
              <p:cNvPr id="26" name="矩形 25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D3AB1685-1C93-6B48-B258-BE82F7B39DA5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78330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E364485B-2DB9-D743-B515-0C9BFC145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739015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21720" y="2049623"/>
            <a:ext cx="4928499" cy="539552"/>
            <a:chOff x="3379168" y="1551907"/>
            <a:chExt cx="3844592" cy="53955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2588" y="1590851"/>
              <a:ext cx="31091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era </a:t>
              </a:r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ocean prediction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40895" cy="539552"/>
              <a:chOff x="3379168" y="1551907"/>
              <a:chExt cx="640895" cy="539552"/>
            </a:xfrm>
          </p:grpSpPr>
          <p:sp>
            <p:nvSpPr>
              <p:cNvPr id="32" name="矩形 31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0553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0787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51244" y="2775158"/>
            <a:ext cx="4856324" cy="539552"/>
            <a:chOff x="3379168" y="1551907"/>
            <a:chExt cx="3856502" cy="53955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370" y="1590851"/>
              <a:ext cx="3184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Applications in </a:t>
              </a:r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 </a:t>
              </a:r>
              <a:r>
                <a:rPr lang="de-DE" altLang="zh-CN" sz="24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TC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44" name="矩形 43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45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D2ADA34-3F34-B24C-AF27-9EF06D13D10B}"/>
              </a:ext>
            </a:extLst>
          </p:cNvPr>
          <p:cNvGrpSpPr/>
          <p:nvPr/>
        </p:nvGrpSpPr>
        <p:grpSpPr>
          <a:xfrm>
            <a:off x="3266242" y="3387128"/>
            <a:ext cx="4841326" cy="539552"/>
            <a:chOff x="3379168" y="1551907"/>
            <a:chExt cx="3844592" cy="539552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9F17B76-2B22-E24A-862A-8672B74B1EEB}"/>
                </a:ext>
              </a:extLst>
            </p:cNvPr>
            <p:cNvSpPr/>
            <p:nvPr/>
          </p:nvSpPr>
          <p:spPr>
            <a:xfrm>
              <a:off x="3412185" y="1554650"/>
              <a:ext cx="3811575" cy="534067"/>
            </a:xfrm>
            <a:prstGeom prst="rect">
              <a:avLst/>
            </a:prstGeom>
            <a:noFill/>
            <a:ln w="9525">
              <a:solidFill>
                <a:srgbClr val="1C4885"/>
              </a:solidFill>
            </a:ln>
            <a:effectLst>
              <a:outerShdw blurRad="254000" dist="38100" dir="2700000" sx="102000" sy="102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8" name="文本框 5">
              <a:extLst>
                <a:ext uri="{FF2B5EF4-FFF2-40B4-BE49-F238E27FC236}">
                  <a16:creationId xmlns:a16="http://schemas.microsoft.com/office/drawing/2014/main" id="{D96C2C4B-7919-3245-86F2-DC7A39A6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680" y="1590851"/>
              <a:ext cx="30469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de-DE" altLang="zh-CN" sz="24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  <a:endParaRPr lang="de-DE" altLang="zh-CN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E5AFA7F-0A1D-E547-84D2-0CD53CEC7D58}"/>
                </a:ext>
              </a:extLst>
            </p:cNvPr>
            <p:cNvGrpSpPr/>
            <p:nvPr/>
          </p:nvGrpSpPr>
          <p:grpSpPr>
            <a:xfrm>
              <a:off x="3379168" y="1551907"/>
              <a:ext cx="680363" cy="539552"/>
              <a:chOff x="3379168" y="1551907"/>
              <a:chExt cx="680363" cy="539552"/>
            </a:xfrm>
          </p:grpSpPr>
          <p:sp>
            <p:nvSpPr>
              <p:cNvPr id="50" name="矩形 49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>
                <a:extLst>
                  <a:ext uri="{FF2B5EF4-FFF2-40B4-BE49-F238E27FC236}">
                    <a16:creationId xmlns:a16="http://schemas.microsoft.com/office/drawing/2014/main" id="{2E32AB62-E5B7-824D-BB09-0867F898DBE4}"/>
                  </a:ext>
                </a:extLst>
              </p:cNvPr>
              <p:cNvSpPr/>
              <p:nvPr/>
            </p:nvSpPr>
            <p:spPr>
              <a:xfrm>
                <a:off x="3409510" y="1551907"/>
                <a:ext cx="611519" cy="539552"/>
              </a:xfrm>
              <a:prstGeom prst="rect">
                <a:avLst/>
              </a:prstGeom>
              <a:solidFill>
                <a:srgbClr val="1C4885"/>
              </a:solidFill>
              <a:ln>
                <a:solidFill>
                  <a:srgbClr val="1C4885"/>
                </a:solidFill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51" name="文本框 5">
                <a:extLst>
                  <a:ext uri="{FF2B5EF4-FFF2-40B4-BE49-F238E27FC236}">
                    <a16:creationId xmlns:a16="http://schemas.microsoft.com/office/drawing/2014/main" id="{8E5B36A3-E79D-F942-81FD-70A1B2296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168" y="1621628"/>
                <a:ext cx="680363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2000" b="1">
                    <a:solidFill>
                      <a:prstClr val="white"/>
                    </a:solidFill>
                    <a:latin typeface="微软雅黑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altLang="zh-CN" sz="2400" dirty="0"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706" y="939033"/>
            <a:ext cx="5386879" cy="347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cost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cost for ocean observation is still very high. Could reduce the cost to 10%? Yes, we can;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Parameter-limited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observation mainly focused on physical parameters, and biogeochemical observations are crying needed;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Space-cover limited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 are lack of observation ability in deep ocean, in polar areas and in the southern ocean;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share problem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Could we share our facilities, technology and data? </a:t>
            </a:r>
            <a:endParaRPr lang="zh-CN" altLang="zh-C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6B6628C4-AE9D-4742-9B9B-43E76FCBC35E}"/>
              </a:ext>
            </a:extLst>
          </p:cNvPr>
          <p:cNvSpPr/>
          <p:nvPr/>
        </p:nvSpPr>
        <p:spPr>
          <a:xfrm>
            <a:off x="8121016" y="145241"/>
            <a:ext cx="829817" cy="551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427" y="211912"/>
            <a:ext cx="6399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The needed observation for </a:t>
            </a:r>
            <a:r>
              <a:rPr lang="en-US" altLang="zh-CN" sz="2700" dirty="0" err="1">
                <a:latin typeface="Arial" panose="020B0604020202020204" pitchFamily="34" charset="0"/>
                <a:cs typeface="Arial" panose="020B0604020202020204" pitchFamily="34" charset="0"/>
              </a:rPr>
              <a:t>predicton</a:t>
            </a:r>
            <a:endParaRPr lang="en-US" altLang="zh-CN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4" descr="HY-1A卫星发射现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586" y="2843715"/>
            <a:ext cx="3118247" cy="164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1313298883317162-13132988833541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7584" y="1076828"/>
            <a:ext cx="3124200" cy="17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3331" y="273844"/>
            <a:ext cx="7842019" cy="511709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1581" y="939034"/>
            <a:ext cx="7943018" cy="3738950"/>
          </a:xfrm>
        </p:spPr>
        <p:txBody>
          <a:bodyPr>
            <a:normAutofit/>
          </a:bodyPr>
          <a:lstStyle/>
          <a:p>
            <a:pPr>
              <a:lnSpc>
                <a:spcPts val="2280"/>
              </a:lnSpc>
              <a:buFont typeface="Wingdings" pitchFamily="2" charset="2"/>
              <a:buChar char="§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long-term prediction, it is time for us to regard ocean as a unified dynamic system. Small scale surface waves  play dominant role in ocean turbulence and air-sea interaction.</a:t>
            </a:r>
          </a:p>
          <a:p>
            <a:pPr>
              <a:lnSpc>
                <a:spcPts val="2280"/>
              </a:lnSpc>
              <a:buFont typeface="Wingdings" pitchFamily="2" charset="2"/>
              <a:buChar char="§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above scientific understanding, it is quite promising that we can have much longer prediction ability on ocean, tropical cyclones and climate under UN Ocean Decade;</a:t>
            </a:r>
          </a:p>
          <a:p>
            <a:pPr>
              <a:lnSpc>
                <a:spcPts val="2280"/>
              </a:lnSpc>
              <a:buFont typeface="Wingdings" pitchFamily="2" charset="2"/>
              <a:buChar char="§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data are never enough for better prediction. The transfer from scientific findings to  operational centers and then public service is spirit of “A Predicted Ocean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>
              <a:lnSpc>
                <a:spcPts val="2280"/>
              </a:lnSpc>
              <a:buFont typeface="Wingdings" pitchFamily="2" charset="2"/>
              <a:buChar char="§"/>
            </a:pPr>
            <a:r>
              <a:rPr lang="en-US" altLang="zh-CN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proposed WG40 and POC to host a platform for providing operational climate prediction and services for PICES.</a:t>
            </a:r>
            <a:endParaRPr lang="en-US" altLang="zh-CN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0"/>
    </mc:Choice>
    <mc:Fallback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扬帆出海素材大图 点击还原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矩形 3"/>
          <p:cNvSpPr>
            <a:spLocks noChangeArrowheads="1"/>
          </p:cNvSpPr>
          <p:nvPr/>
        </p:nvSpPr>
        <p:spPr bwMode="auto">
          <a:xfrm>
            <a:off x="490973" y="2264481"/>
            <a:ext cx="8162055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Let’s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PREDICT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: Long-term accurate ocean prediction is coming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2276" y="69597"/>
            <a:ext cx="450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Predicted Ocean of UN Ocean Decade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2260600" y="2279650"/>
            <a:ext cx="3897050" cy="11325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  <a:extLst>
            <a:ext uri="{909E8E84-426E-40dd-AFC4-6F175D3DCCD1}"/>
            <a:ext uri="{91240B29-F687-4f45-9708-019B960494DF}"/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21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Decade of Ocean Science for sustainable development </a:t>
            </a:r>
          </a:p>
          <a:p>
            <a:pPr algn="ctr">
              <a:defRPr/>
            </a:pPr>
            <a:r>
              <a:rPr lang="en-US" altLang="zh-CN" sz="21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(2021-2030)</a:t>
            </a:r>
            <a:endParaRPr lang="zh-CN" altLang="en-US" sz="21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椭圆 3"/>
          <p:cNvSpPr>
            <a:spLocks noChangeArrowheads="1"/>
          </p:cNvSpPr>
          <p:nvPr/>
        </p:nvSpPr>
        <p:spPr bwMode="auto">
          <a:xfrm>
            <a:off x="1143000" y="1183314"/>
            <a:ext cx="1447800" cy="6286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220" name="椭圆 4"/>
          <p:cNvSpPr>
            <a:spLocks noChangeArrowheads="1"/>
          </p:cNvSpPr>
          <p:nvPr/>
        </p:nvSpPr>
        <p:spPr bwMode="auto">
          <a:xfrm>
            <a:off x="1752600" y="1297614"/>
            <a:ext cx="9144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221" name="椭圆 5"/>
          <p:cNvSpPr>
            <a:spLocks noChangeArrowheads="1"/>
          </p:cNvSpPr>
          <p:nvPr/>
        </p:nvSpPr>
        <p:spPr bwMode="auto">
          <a:xfrm>
            <a:off x="457200" y="954714"/>
            <a:ext cx="22098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Clean Ocean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椭圆 6"/>
          <p:cNvSpPr>
            <a:spLocks noChangeArrowheads="1"/>
          </p:cNvSpPr>
          <p:nvPr/>
        </p:nvSpPr>
        <p:spPr bwMode="auto">
          <a:xfrm>
            <a:off x="6096000" y="897564"/>
            <a:ext cx="21336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Health Ocean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椭圆 7"/>
          <p:cNvSpPr>
            <a:spLocks noChangeArrowheads="1"/>
          </p:cNvSpPr>
          <p:nvPr/>
        </p:nvSpPr>
        <p:spPr bwMode="auto">
          <a:xfrm>
            <a:off x="3124200" y="954714"/>
            <a:ext cx="2514600" cy="914400"/>
          </a:xfrm>
          <a:prstGeom prst="ellipse">
            <a:avLst/>
          </a:prstGeom>
          <a:solidFill>
            <a:srgbClr val="0070C0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Predicted Ocean</a:t>
            </a:r>
            <a:endParaRPr lang="zh-CN" altLang="en-US" sz="2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椭圆 8"/>
          <p:cNvSpPr>
            <a:spLocks noChangeArrowheads="1"/>
          </p:cNvSpPr>
          <p:nvPr/>
        </p:nvSpPr>
        <p:spPr bwMode="auto">
          <a:xfrm>
            <a:off x="6019800" y="3926514"/>
            <a:ext cx="23622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Accessible Ocean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5" name="椭圆 9"/>
          <p:cNvSpPr>
            <a:spLocks noChangeArrowheads="1"/>
          </p:cNvSpPr>
          <p:nvPr/>
        </p:nvSpPr>
        <p:spPr bwMode="auto">
          <a:xfrm>
            <a:off x="3352800" y="3926514"/>
            <a:ext cx="24384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Productive Ocean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6" name="椭圆 10"/>
          <p:cNvSpPr>
            <a:spLocks noChangeArrowheads="1"/>
          </p:cNvSpPr>
          <p:nvPr/>
        </p:nvSpPr>
        <p:spPr bwMode="auto">
          <a:xfrm>
            <a:off x="533400" y="3926514"/>
            <a:ext cx="22860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Safe Ocean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6"/>
          <p:cNvSpPr>
            <a:spLocks noChangeArrowheads="1"/>
          </p:cNvSpPr>
          <p:nvPr/>
        </p:nvSpPr>
        <p:spPr bwMode="auto">
          <a:xfrm>
            <a:off x="6502130" y="2314886"/>
            <a:ext cx="21336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Inspiring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Engaging Ocean</a:t>
            </a:r>
            <a:endParaRPr lang="zh-CN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8956" y="227560"/>
            <a:ext cx="4110644" cy="4154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Outcomes of the UN Decade</a:t>
            </a:r>
            <a:endParaRPr lang="zh-CN" alt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00"/>
    </mc:Choice>
    <mc:Fallback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1450" y="683162"/>
            <a:ext cx="6330950" cy="42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3534966" y="4807613"/>
            <a:ext cx="480893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50"/>
              <a:t>            from  http://iri.columbia.edu/news/qa-subseasonal-prediction-project/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618" y="267664"/>
            <a:ext cx="84555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We need long-term prediction: The longer, the better such as climate change</a:t>
            </a:r>
            <a:endParaRPr lang="zh-CN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0"/>
    </mc:Choice>
    <mc:Fallback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476976" y="803276"/>
            <a:ext cx="80080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Ground challenges I: The simulated MLD is too shallow in summer for half century: Lack of mixing</a:t>
            </a:r>
            <a:endParaRPr lang="zh-CN" altLang="en-US" sz="2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128576" y="4240857"/>
            <a:ext cx="3151089" cy="41549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1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MLD from observation</a:t>
            </a:r>
            <a:endParaRPr lang="zh-CN" altLang="en-US" sz="21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5109152" y="4240857"/>
            <a:ext cx="3169085" cy="41549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1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MLD from ocean model</a:t>
            </a:r>
            <a:endParaRPr lang="zh-CN" altLang="en-US" sz="21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509" name="Picture 1" descr="C:\Users\air\Desktop\mld_pacific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36" y="1775461"/>
            <a:ext cx="7787725" cy="222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76976" y="85725"/>
            <a:ext cx="8153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altLang="zh-CN" sz="2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Heat content of 3 m sea water = total air, so the upper ocean controls the long-term prediction of ocean and climate. However,  </a:t>
            </a:r>
            <a:endParaRPr lang="en-US" altLang="zh-CN" sz="2100" dirty="0">
              <a:solidFill>
                <a:schemeClr val="accent2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3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0"/>
    </mc:Choice>
    <mc:Fallback>
      <p:transition spd="slow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4094" y="338932"/>
            <a:ext cx="8148123" cy="467916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900" b="1" dirty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Air-sea interaction </a:t>
            </a:r>
            <a:r>
              <a:rPr lang="en-US" altLang="zh-CN" sz="19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is another key. To take momentum flux as an example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037990"/>
              </p:ext>
            </p:extLst>
          </p:nvPr>
        </p:nvGraphicFramePr>
        <p:xfrm>
          <a:off x="863212" y="1051005"/>
          <a:ext cx="3132348" cy="55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5" imgW="1384553" imgH="241415" progId="">
                  <p:embed/>
                </p:oleObj>
              </mc:Choice>
              <mc:Fallback>
                <p:oleObj r:id="rId5" imgW="1384553" imgH="241415" progId="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212" y="1051005"/>
                        <a:ext cx="3132348" cy="553878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6" descr="tabl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766" y="1913432"/>
            <a:ext cx="3511239" cy="259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2024021" y="4514687"/>
            <a:ext cx="216098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1"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(Guan et al, </a:t>
            </a:r>
            <a:r>
              <a:rPr kumimoji="1" lang="en-US" altLang="zh-CN" sz="1500" i="1" dirty="0">
                <a:latin typeface="Arial" panose="020B0604020202020204" pitchFamily="34" charset="0"/>
                <a:cs typeface="Arial" panose="020B0604020202020204" pitchFamily="34" charset="0"/>
              </a:rPr>
              <a:t>JPO</a:t>
            </a:r>
            <a:r>
              <a:rPr kumimoji="1"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, 2004)</a:t>
            </a: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3497" y="1222712"/>
            <a:ext cx="4006851" cy="34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197865" y="4620577"/>
            <a:ext cx="2312483" cy="37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1"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zh-CN" sz="1350" dirty="0" err="1">
                <a:latin typeface="Arial" panose="020B0604020202020204" pitchFamily="34" charset="0"/>
                <a:cs typeface="Arial" panose="020B0604020202020204" pitchFamily="34" charset="0"/>
              </a:rPr>
              <a:t>Jarosz</a:t>
            </a:r>
            <a:r>
              <a:rPr kumimoji="1"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35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kumimoji="1"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zh-CN" sz="135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kumimoji="1"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, 2007)</a:t>
            </a: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7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0"/>
    </mc:Choice>
    <mc:Fallback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786210" y="626666"/>
            <a:ext cx="6001940" cy="63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zh-CN" sz="2700" b="1" kern="0" dirty="0">
                <a:solidFill>
                  <a:schemeClr val="tx2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What is turbulence?</a:t>
            </a:r>
            <a:endParaRPr lang="zh-CN" altLang="en-US" sz="2700" b="1" kern="0" dirty="0">
              <a:solidFill>
                <a:schemeClr val="tx2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869950" y="1491855"/>
            <a:ext cx="7537450" cy="88993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57175" indent="-257175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Richard Feynman </a:t>
            </a:r>
            <a:r>
              <a:rPr lang="en-US" altLang="zh-CN" sz="2400" kern="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 (Nobel Prize, 1965) </a:t>
            </a:r>
            <a:r>
              <a:rPr lang="en-US" sz="2400" kern="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“turbulence is </a:t>
            </a:r>
            <a:r>
              <a:rPr lang="en-US" sz="2400" i="1" kern="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the</a:t>
            </a:r>
          </a:p>
          <a:p>
            <a:pPr marL="257175" indent="-257175" eaLnBrk="0" hangingPunct="0">
              <a:spcBef>
                <a:spcPct val="20000"/>
              </a:spcBef>
              <a:defRPr/>
            </a:pPr>
            <a:r>
              <a:rPr lang="en-US" sz="2400" i="1" kern="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most important unsolved problem of classical physics." </a:t>
            </a:r>
            <a:endParaRPr lang="en-US" sz="2400" kern="0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950" y="2692400"/>
            <a:ext cx="7537450" cy="2038350"/>
          </a:xfrm>
          <a:prstGeom prst="rect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013" dirty="0"/>
          </a:p>
        </p:txBody>
      </p:sp>
      <p:sp>
        <p:nvSpPr>
          <p:cNvPr id="17413" name="矩形 4"/>
          <p:cNvSpPr>
            <a:spLocks noChangeArrowheads="1"/>
          </p:cNvSpPr>
          <p:nvPr/>
        </p:nvSpPr>
        <p:spPr bwMode="auto">
          <a:xfrm>
            <a:off x="869950" y="2692400"/>
            <a:ext cx="737234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4" tooltip="Werner Heisenberg"/>
              </a:rPr>
              <a:t>Werner Heisenberg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 (Nobel Prize, 1932) was asked what he would ask God, given the opportunity. His reply was: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"When I meet God, I am going to ask him two questions: Why relativity? </a:t>
            </a:r>
            <a:r>
              <a:rPr lang="en-US" altLang="zh-CN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why turbulence? </a:t>
            </a:r>
            <a:br>
              <a:rPr lang="en-US" altLang="zh-CN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I really believe he will have an answer for the first." 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1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0"/>
    </mc:Choice>
    <mc:Fallback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139700" y="201137"/>
            <a:ext cx="6272976" cy="51952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Non-breaking wave-induced vertical mixing</a:t>
            </a:r>
            <a:endParaRPr lang="zh-CN" altLang="en-US" sz="24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436" name="图片 1" descr="Banner-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63046"/>
            <a:ext cx="9144000" cy="287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1885950" y="784063"/>
          <a:ext cx="5239941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r:id="rId6" imgW="3606800" imgH="558800" progId="">
                  <p:embed/>
                </p:oleObj>
              </mc:Choice>
              <mc:Fallback>
                <p:oleObj r:id="rId6" imgW="3606800" imgH="558800" progId="">
                  <p:embed/>
                  <p:pic>
                    <p:nvPicPr>
                      <p:cNvPr id="51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784063"/>
                        <a:ext cx="5239941" cy="81557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73401" y="4665920"/>
            <a:ext cx="3904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GRL, 2004; OD, 2010; RS, 2016</a:t>
            </a:r>
            <a:endParaRPr lang="en-US" altLang="zh-CN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9"/>
            <a:ext cx="3408674" cy="184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 descr="E:\CS\B-Enpaper\figure\need\DO and MM spectra_53 and 6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5266" r="7215" b="1575"/>
          <a:stretch/>
        </p:blipFill>
        <p:spPr bwMode="auto">
          <a:xfrm>
            <a:off x="3851920" y="997303"/>
            <a:ext cx="3965142" cy="1929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6098" y="789558"/>
            <a:ext cx="927163" cy="253914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Bohe</a:t>
            </a:r>
            <a:r>
              <a:rPr lang="zh-CN" altLang="en-US" sz="1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at17 m</a:t>
            </a:r>
            <a:endParaRPr lang="zh-CN" altLang="en-US" sz="12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37239" y="3237726"/>
            <a:ext cx="4917679" cy="346247"/>
          </a:xfrm>
          <a:prstGeom prst="rect">
            <a:avLst/>
          </a:prstGeom>
        </p:spPr>
        <p:txBody>
          <a:bodyPr wrap="none" lIns="68573" tIns="34289" rIns="68573" bIns="34289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The effects of surface wave on momentum flux</a:t>
            </a:r>
            <a:endParaRPr lang="zh-CN" altLang="en-US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38004" y="3894699"/>
            <a:ext cx="3656984" cy="561690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Chen et al., 2018, JGR; 2019, JPO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Chen et al., 2020, JGR,GRL</a:t>
            </a:r>
            <a:endParaRPr lang="zh-CN" altLang="en-US" sz="1600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5" y="3111810"/>
            <a:ext cx="3324551" cy="147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95538" y="271415"/>
            <a:ext cx="8299450" cy="5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>
            <a:spAutoFit/>
          </a:bodyPr>
          <a:lstStyle/>
          <a:p>
            <a:pPr lvl="0"/>
            <a:r>
              <a:rPr lang="en-US" altLang="zh-CN" sz="2800" dirty="0">
                <a:solidFill>
                  <a:srgbClr val="0412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Air-sea heat and momentum fluxes</a:t>
            </a:r>
            <a:endParaRPr lang="en-US" altLang="zh-CN" sz="2000" dirty="0">
              <a:solidFill>
                <a:srgbClr val="0412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6307622" y="768486"/>
            <a:ext cx="1097081" cy="253914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Dongou</a:t>
            </a:r>
            <a:r>
              <a:rPr lang="zh-CN" altLang="en-US" sz="1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at26 m</a:t>
            </a:r>
            <a:endParaRPr lang="zh-CN" altLang="en-US" sz="12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6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0"/>
    </mc:Choice>
    <mc:Fallback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">
  <a:themeElements>
    <a:clrScheme name="UN_OD_Colors">
      <a:dk1>
        <a:srgbClr val="000000"/>
      </a:dk1>
      <a:lt1>
        <a:srgbClr val="26596C"/>
      </a:lt1>
      <a:dk2>
        <a:srgbClr val="00A7D9"/>
      </a:dk2>
      <a:lt2>
        <a:srgbClr val="007DBB"/>
      </a:lt2>
      <a:accent1>
        <a:srgbClr val="D19F2A"/>
      </a:accent1>
      <a:accent2>
        <a:srgbClr val="48773C"/>
      </a:accent2>
      <a:accent3>
        <a:srgbClr val="1A3668"/>
      </a:accent3>
      <a:accent4>
        <a:srgbClr val="2C9A47"/>
      </a:accent4>
      <a:accent5>
        <a:srgbClr val="C22033"/>
      </a:accent5>
      <a:accent6>
        <a:srgbClr val="EA1D44"/>
      </a:accent6>
      <a:hlink>
        <a:srgbClr val="000000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</TotalTime>
  <Words>1075</Words>
  <Application>Microsoft Office PowerPoint</Application>
  <PresentationFormat>全屏显示(16:9)</PresentationFormat>
  <Paragraphs>150</Paragraphs>
  <Slides>27</Slides>
  <Notes>4</Notes>
  <HiddenSlides>0</HiddenSlides>
  <MMClips>27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AdvPSTIM10-R</vt:lpstr>
      <vt:lpstr>Arial Unicode MS</vt:lpstr>
      <vt:lpstr>等线</vt:lpstr>
      <vt:lpstr>等线</vt:lpstr>
      <vt:lpstr>等线 Light</vt:lpstr>
      <vt:lpstr>方正宋刻本秀楷简体</vt:lpstr>
      <vt:lpstr>黑体</vt:lpstr>
      <vt:lpstr>Microsoft YaHei</vt:lpstr>
      <vt:lpstr>Microsoft YaHei</vt:lpstr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Wingdings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Non-breaking wave-induced vertical mixing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Denise Rehwald</dc:creator>
  <cp:lastModifiedBy>Lenny</cp:lastModifiedBy>
  <cp:revision>246</cp:revision>
  <dcterms:created xsi:type="dcterms:W3CDTF">2021-03-05T08:33:10Z</dcterms:created>
  <dcterms:modified xsi:type="dcterms:W3CDTF">2021-10-21T08:00:56Z</dcterms:modified>
</cp:coreProperties>
</file>