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56" r:id="rId2"/>
    <p:sldId id="257" r:id="rId3"/>
    <p:sldId id="279" r:id="rId4"/>
    <p:sldId id="262" r:id="rId5"/>
    <p:sldId id="263" r:id="rId6"/>
    <p:sldId id="264" r:id="rId7"/>
    <p:sldId id="266" r:id="rId8"/>
    <p:sldId id="277" r:id="rId9"/>
    <p:sldId id="280" r:id="rId10"/>
    <p:sldId id="281" r:id="rId11"/>
    <p:sldId id="269" r:id="rId12"/>
    <p:sldId id="282" r:id="rId13"/>
    <p:sldId id="285" r:id="rId14"/>
    <p:sldId id="268" r:id="rId15"/>
    <p:sldId id="261" r:id="rId16"/>
    <p:sldId id="276" r:id="rId17"/>
    <p:sldId id="273" r:id="rId1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EAC0"/>
    <a:srgbClr val="C9DA92"/>
    <a:srgbClr val="FFFFFF"/>
    <a:srgbClr val="B0DFA1"/>
    <a:srgbClr val="0000FF"/>
    <a:srgbClr val="5FF3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3" autoAdjust="0"/>
    <p:restoredTop sz="95428" autoAdjust="0"/>
  </p:normalViewPr>
  <p:slideViewPr>
    <p:cSldViewPr>
      <p:cViewPr varScale="1">
        <p:scale>
          <a:sx n="112" d="100"/>
          <a:sy n="112" d="100"/>
        </p:scale>
        <p:origin x="-1545" y="-5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D1E56-09B6-45BB-BE13-4C0B50DE8FFA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C145A-C808-43BD-8420-C0727828EA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21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C145A-C808-43BD-8420-C0727828EA7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854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C145A-C808-43BD-8420-C0727828EA7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915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C145A-C808-43BD-8420-C0727828EA7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537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C145A-C808-43BD-8420-C0727828EA7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357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C145A-C808-43BD-8420-C0727828EA7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5589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C145A-C808-43BD-8420-C0727828EA7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537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C145A-C808-43BD-8420-C0727828EA7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537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C145A-C808-43BD-8420-C0727828EA7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5372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C145A-C808-43BD-8420-C0727828EA7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537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C145A-C808-43BD-8420-C0727828EA7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858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C145A-C808-43BD-8420-C0727828EA7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376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C145A-C808-43BD-8420-C0727828EA7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537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C145A-C808-43BD-8420-C0727828EA7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537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C145A-C808-43BD-8420-C0727828EA7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537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C145A-C808-43BD-8420-C0727828EA7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537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C145A-C808-43BD-8420-C0727828EA7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537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C145A-C808-43BD-8420-C0727828EA7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044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/>
              <a:t>单击此处编辑母版副标题样式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/>
              <a:t>单击图标添加图片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  <a:p>
            <a:pPr lvl="1" eaLnBrk="1" latinLnBrk="0" hangingPunct="1"/>
            <a:r>
              <a:rPr kumimoji="0" lang="zh-CN" altLang="en-US"/>
              <a:t>第二级</a:t>
            </a:r>
          </a:p>
          <a:p>
            <a:pPr lvl="2" eaLnBrk="1" latinLnBrk="0" hangingPunct="1"/>
            <a:r>
              <a:rPr kumimoji="0" lang="zh-CN" altLang="en-US"/>
              <a:t>第三级</a:t>
            </a:r>
          </a:p>
          <a:p>
            <a:pPr lvl="3" eaLnBrk="1" latinLnBrk="0" hangingPunct="1"/>
            <a:r>
              <a:rPr kumimoji="0" lang="zh-CN" altLang="en-US"/>
              <a:t>第四级</a:t>
            </a:r>
          </a:p>
          <a:p>
            <a:pPr lvl="4" eaLnBrk="1" latinLnBrk="0" hangingPunct="1"/>
            <a:r>
              <a:rPr kumimoji="0" lang="zh-CN" altLang="en-US"/>
              <a:t>第五级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7434" y="1412776"/>
            <a:ext cx="9144000" cy="2160240"/>
          </a:xfrm>
          <a:noFill/>
          <a:effectLst/>
        </p:spPr>
        <p:txBody>
          <a:bodyPr>
            <a:noAutofit/>
          </a:bodyPr>
          <a:lstStyle/>
          <a:p>
            <a:pPr marL="182880" algn="ctr"/>
            <a:r>
              <a:rPr lang="en-US" altLang="zh-CN" sz="3600" dirty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Response of abundance and distribution of Humboldt squid (</a:t>
            </a:r>
            <a:r>
              <a:rPr lang="en-US" altLang="zh-CN" sz="3600" i="1" dirty="0" err="1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Dosidicus</a:t>
            </a:r>
            <a:r>
              <a:rPr lang="en-US" altLang="zh-CN" sz="3600" i="1" dirty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gigas</a:t>
            </a:r>
            <a:r>
              <a:rPr lang="en-US" altLang="zh-CN" sz="3600" dirty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) to short-lived eddies in the Eastern Equatorial Pacific Ocean</a:t>
            </a:r>
            <a:endParaRPr lang="zh-CN" altLang="en-US" sz="3600" dirty="0">
              <a:solidFill>
                <a:schemeClr val="tx1"/>
              </a:solidFill>
              <a:latin typeface="Segoe UI Black" pitchFamily="34" charset="0"/>
              <a:cs typeface="Segoe UI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0232" y="322203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/>
              <a:t>2021.08.31</a:t>
            </a:r>
            <a:endParaRPr lang="zh-CN" altLang="en-US" sz="2000" b="1" dirty="0"/>
          </a:p>
        </p:txBody>
      </p:sp>
      <p:sp>
        <p:nvSpPr>
          <p:cNvPr id="4" name="矩形 3"/>
          <p:cNvSpPr/>
          <p:nvPr/>
        </p:nvSpPr>
        <p:spPr>
          <a:xfrm>
            <a:off x="245720" y="260648"/>
            <a:ext cx="3536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cs typeface="Times New Roman" pitchFamily="18" charset="0"/>
              </a:rPr>
              <a:t>2018</a:t>
            </a:r>
            <a:r>
              <a:rPr lang="en-US" altLang="zh-CN" sz="2000" b="1" dirty="0">
                <a:cs typeface="Times New Roman" pitchFamily="18" charset="0"/>
              </a:rPr>
              <a:t> PICES annual meeting</a:t>
            </a:r>
            <a:endParaRPr lang="zh-CN" altLang="en-US" sz="2000" b="1" dirty="0">
              <a:cs typeface="Times New Roman" pitchFamily="18" charset="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497958" y="3645024"/>
            <a:ext cx="6150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latin typeface="华文新魏" pitchFamily="2" charset="-122"/>
                <a:ea typeface="华文新魏" pitchFamily="2" charset="-122"/>
              </a:rPr>
              <a:t>Wei </a:t>
            </a:r>
            <a:r>
              <a:rPr lang="en-US" altLang="zh-CN" sz="2800" dirty="0" smtClean="0">
                <a:latin typeface="华文新魏" pitchFamily="2" charset="-122"/>
                <a:ea typeface="华文新魏" pitchFamily="2" charset="-122"/>
              </a:rPr>
              <a:t>Yu, </a:t>
            </a:r>
            <a:r>
              <a:rPr lang="en-US" altLang="zh-CN" sz="2800" dirty="0" err="1" smtClean="0">
                <a:latin typeface="华文新魏" pitchFamily="2" charset="-122"/>
                <a:ea typeface="华文新魏" pitchFamily="2" charset="-122"/>
              </a:rPr>
              <a:t>Xingnan</a:t>
            </a:r>
            <a:r>
              <a:rPr lang="en-US" altLang="zh-CN" sz="2800" dirty="0" smtClean="0">
                <a:latin typeface="华文新魏" pitchFamily="2" charset="-122"/>
                <a:ea typeface="华文新魏" pitchFamily="2" charset="-122"/>
              </a:rPr>
              <a:t> Fang, </a:t>
            </a:r>
            <a:r>
              <a:rPr lang="en-US" altLang="zh-CN" sz="2800" dirty="0" err="1" smtClean="0">
                <a:latin typeface="华文新魏" pitchFamily="2" charset="-122"/>
                <a:ea typeface="华文新魏" pitchFamily="2" charset="-122"/>
              </a:rPr>
              <a:t>Xinjun</a:t>
            </a:r>
            <a:r>
              <a:rPr lang="en-US" altLang="zh-CN" sz="2800" dirty="0" smtClean="0">
                <a:latin typeface="华文新魏" pitchFamily="2" charset="-122"/>
                <a:ea typeface="华文新魏" pitchFamily="2" charset="-122"/>
              </a:rPr>
              <a:t> Chen</a:t>
            </a:r>
            <a:endParaRPr lang="en-US" altLang="zh-CN" sz="2800" dirty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0" name="矩形 8"/>
          <p:cNvSpPr>
            <a:spLocks noChangeArrowheads="1"/>
          </p:cNvSpPr>
          <p:nvPr/>
        </p:nvSpPr>
        <p:spPr bwMode="auto">
          <a:xfrm>
            <a:off x="1374775" y="4149080"/>
            <a:ext cx="63960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dirty="0"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College of Marine Sciences, Shanghai Ocean University</a:t>
            </a:r>
          </a:p>
          <a:p>
            <a:pPr algn="ctr">
              <a:lnSpc>
                <a:spcPct val="150000"/>
              </a:lnSpc>
            </a:pPr>
            <a:r>
              <a:rPr lang="en-US" altLang="zh-CN" sz="2000" dirty="0"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Email: wyu@shou.edu.cn</a:t>
            </a:r>
          </a:p>
        </p:txBody>
      </p:sp>
    </p:spTree>
    <p:extLst>
      <p:ext uri="{BB962C8B-B14F-4D97-AF65-F5344CB8AC3E}">
        <p14:creationId xmlns:p14="http://schemas.microsoft.com/office/powerpoint/2010/main" val="131674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0"/>
    </mc:Choice>
    <mc:Fallback xmlns="">
      <p:transition spd="slow" advTm="897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1579917" y="56818"/>
            <a:ext cx="59769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+mn-lt"/>
                <a:ea typeface="楷体" pitchFamily="49" charset="-122"/>
              </a:rPr>
              <a:t>Results</a:t>
            </a:r>
            <a:endParaRPr lang="zh-CN" altLang="en-US" sz="4000" b="1" dirty="0">
              <a:solidFill>
                <a:srgbClr val="FF0000"/>
              </a:solidFill>
              <a:latin typeface="+mn-lt"/>
              <a:ea typeface="楷体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62352" y="1004751"/>
            <a:ext cx="6952523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6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Figure</a:t>
            </a:r>
            <a:r>
              <a:rPr lang="en-US" altLang="zh-CN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The effects of eddies 1 and eddy 2 on chlorophyll-a (Chl-a) concentration on the fishing ground of </a:t>
            </a:r>
            <a:r>
              <a:rPr lang="en-US" altLang="zh-CN" sz="1600" i="1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Dosidicus</a:t>
            </a:r>
            <a:r>
              <a:rPr lang="en-US" altLang="zh-CN" sz="1600" i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gigas</a:t>
            </a:r>
            <a:r>
              <a:rPr lang="en-US" altLang="zh-CN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in the Eastern Equatorial Pacific Ocean. </a:t>
            </a:r>
            <a:endParaRPr lang="zh-CN" altLang="zh-CN" sz="1600" dirty="0"/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E3E9012-30D6-4447-9332-7FB9A64A9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950" y="1589526"/>
            <a:ext cx="6624736" cy="535907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39F32492-9847-44A3-9A78-508E8025A2E7}"/>
              </a:ext>
            </a:extLst>
          </p:cNvPr>
          <p:cNvSpPr/>
          <p:nvPr/>
        </p:nvSpPr>
        <p:spPr>
          <a:xfrm>
            <a:off x="1579917" y="4675242"/>
            <a:ext cx="6624736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 (eddy 1) and B (eddy 2) shows the variations of chlorophyll-a (Chl-a) concentration in different periods.</a:t>
            </a:r>
            <a:endParaRPr lang="zh-CN" altLang="zh-CN" sz="1600" dirty="0"/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B23C2DEF-82BA-4D27-88B7-1CE8C8F976F5}"/>
              </a:ext>
            </a:extLst>
          </p:cNvPr>
          <p:cNvSpPr/>
          <p:nvPr/>
        </p:nvSpPr>
        <p:spPr>
          <a:xfrm>
            <a:off x="0" y="533871"/>
            <a:ext cx="8913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</a:rPr>
              <a:t>2</a:t>
            </a:r>
            <a:r>
              <a:rPr lang="en-US" altLang="zh-CN" b="1" dirty="0">
                <a:solidFill>
                  <a:srgbClr val="0000FF"/>
                </a:solidFill>
              </a:rPr>
              <a:t>. </a:t>
            </a:r>
            <a:r>
              <a:rPr lang="en-US" altLang="zh-CN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The influences of eddies on the biophysical environment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67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83766" y="810046"/>
            <a:ext cx="87692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</a:rPr>
              <a:t>3</a:t>
            </a:r>
            <a:r>
              <a:rPr lang="en-US" altLang="zh-CN" b="1" dirty="0">
                <a:solidFill>
                  <a:srgbClr val="0000FF"/>
                </a:solidFill>
              </a:rPr>
              <a:t>. </a:t>
            </a:r>
            <a:r>
              <a:rPr lang="en-US" altLang="zh-CN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The influences of eddy on the </a:t>
            </a:r>
            <a:r>
              <a:rPr lang="en-US" altLang="zh-CN" sz="1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D. gigas</a:t>
            </a:r>
            <a:r>
              <a:rPr lang="en-US" altLang="zh-CN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abundance and spatial distribution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CAB67609-9BBA-452A-961E-0CE68068D7AF}"/>
              </a:ext>
            </a:extLst>
          </p:cNvPr>
          <p:cNvSpPr txBox="1"/>
          <p:nvPr/>
        </p:nvSpPr>
        <p:spPr>
          <a:xfrm>
            <a:off x="1220012" y="4739903"/>
            <a:ext cx="6696744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Figure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A shows monthly variations of the number of the eddy and mean catch per unit effort (CPUE) from April to June 2017 on the fishing ground of </a:t>
            </a:r>
            <a:r>
              <a:rPr lang="en-US" altLang="zh-CN" sz="1600" i="1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Dosidicus</a:t>
            </a:r>
            <a:r>
              <a:rPr lang="en-US" altLang="zh-CN" sz="1600" i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gigas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in the equator. B shows the variations of center of eddy and </a:t>
            </a:r>
            <a:r>
              <a:rPr lang="en-US" altLang="zh-CN" sz="16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longitudeinal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gravity center of fishing efforts (LONG) of </a:t>
            </a:r>
            <a:r>
              <a:rPr lang="en-US" altLang="zh-CN" sz="1600" i="1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Dosidicus</a:t>
            </a:r>
            <a:r>
              <a:rPr lang="en-US" altLang="zh-CN" sz="1600" i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gigas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endParaRPr lang="zh-CN" altLang="zh-CN" sz="16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E76EDEED-CD72-46FC-967C-B35D1A486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792370"/>
            <a:ext cx="8191263" cy="2607543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="" xmlns:a16="http://schemas.microsoft.com/office/drawing/2014/main" id="{7EB7F48B-288A-4537-A619-C2974A005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917" y="56818"/>
            <a:ext cx="59769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+mn-lt"/>
                <a:ea typeface="楷体" pitchFamily="49" charset="-122"/>
              </a:rPr>
              <a:t>Results</a:t>
            </a:r>
            <a:endParaRPr lang="zh-CN" altLang="en-US" sz="4000" b="1" dirty="0">
              <a:solidFill>
                <a:srgbClr val="FF0000"/>
              </a:solidFill>
              <a:latin typeface="+mn-lt"/>
              <a:ea typeface="楷体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6C1A5C13-12BE-4808-A21E-C2511EF8ABC3}"/>
              </a:ext>
            </a:extLst>
          </p:cNvPr>
          <p:cNvSpPr txBox="1"/>
          <p:nvPr/>
        </p:nvSpPr>
        <p:spPr>
          <a:xfrm>
            <a:off x="1275025" y="1797032"/>
            <a:ext cx="304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5CBAB247-ECAE-4603-B513-F5C6422954E0}"/>
              </a:ext>
            </a:extLst>
          </p:cNvPr>
          <p:cNvSpPr txBox="1"/>
          <p:nvPr/>
        </p:nvSpPr>
        <p:spPr>
          <a:xfrm>
            <a:off x="5436096" y="1758535"/>
            <a:ext cx="314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82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1579917" y="56818"/>
            <a:ext cx="59769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+mn-lt"/>
                <a:ea typeface="楷体" pitchFamily="49" charset="-122"/>
              </a:rPr>
              <a:t>Results</a:t>
            </a:r>
            <a:endParaRPr lang="zh-CN" altLang="en-US" sz="4000" b="1" dirty="0">
              <a:solidFill>
                <a:srgbClr val="FF0000"/>
              </a:solidFill>
              <a:latin typeface="+mn-lt"/>
              <a:ea typeface="楷体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6D6D1213-1921-4585-89A6-B83D1407B75C}"/>
              </a:ext>
            </a:extLst>
          </p:cNvPr>
          <p:cNvSpPr txBox="1"/>
          <p:nvPr/>
        </p:nvSpPr>
        <p:spPr>
          <a:xfrm>
            <a:off x="1245485" y="4653136"/>
            <a:ext cx="6840760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Figure 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 shows the variations of the total catch and fishing efforts in different periods of eddy 1. D shows the proportion of catch and fishing efforts of </a:t>
            </a:r>
            <a:r>
              <a:rPr lang="en-US" altLang="zh-CN" sz="1600" i="1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Dosidicus</a:t>
            </a:r>
            <a:r>
              <a:rPr lang="en-US" altLang="zh-CN" sz="1600" i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gigas 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 the whole study area and the variations of catch per unit effort (CPUE) in the different periods of eddy 1.</a:t>
            </a:r>
            <a:endParaRPr lang="zh-CN" altLang="zh-CN" sz="16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B2351F9B-467C-411E-9FAD-D90B7C736DB9}"/>
              </a:ext>
            </a:extLst>
          </p:cNvPr>
          <p:cNvSpPr/>
          <p:nvPr/>
        </p:nvSpPr>
        <p:spPr>
          <a:xfrm>
            <a:off x="183766" y="810046"/>
            <a:ext cx="87692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</a:rPr>
              <a:t>3</a:t>
            </a:r>
            <a:r>
              <a:rPr lang="en-US" altLang="zh-CN" b="1" dirty="0">
                <a:solidFill>
                  <a:srgbClr val="0000FF"/>
                </a:solidFill>
              </a:rPr>
              <a:t>. </a:t>
            </a:r>
            <a:r>
              <a:rPr lang="en-US" altLang="zh-CN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The influences of eddy on the </a:t>
            </a:r>
            <a:r>
              <a:rPr lang="en-US" altLang="zh-CN" sz="1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D. gigas</a:t>
            </a:r>
            <a:r>
              <a:rPr lang="en-US" altLang="zh-CN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abundance and spatial distribution</a:t>
            </a:r>
            <a:endParaRPr lang="zh-CN" altLang="en-US" dirty="0">
              <a:solidFill>
                <a:srgbClr val="0000FF"/>
              </a:solidFill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71A952D0-F840-40A3-9B92-8DF5CA996357}"/>
              </a:ext>
            </a:extLst>
          </p:cNvPr>
          <p:cNvGrpSpPr/>
          <p:nvPr/>
        </p:nvGrpSpPr>
        <p:grpSpPr>
          <a:xfrm>
            <a:off x="467544" y="1643144"/>
            <a:ext cx="8396643" cy="2721960"/>
            <a:chOff x="467544" y="1643144"/>
            <a:chExt cx="8396643" cy="2721960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8DCC3DF8-33D6-477C-B661-659A6E4BD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544" y="1772816"/>
              <a:ext cx="8396643" cy="2592288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="" xmlns:a16="http://schemas.microsoft.com/office/drawing/2014/main" id="{A4530597-F304-4E09-9CCA-4D953DF02F3F}"/>
                </a:ext>
              </a:extLst>
            </p:cNvPr>
            <p:cNvGrpSpPr/>
            <p:nvPr/>
          </p:nvGrpSpPr>
          <p:grpSpPr>
            <a:xfrm>
              <a:off x="1043608" y="1643144"/>
              <a:ext cx="4562982" cy="365441"/>
              <a:chOff x="1043608" y="1643144"/>
              <a:chExt cx="4562982" cy="365441"/>
            </a:xfrm>
          </p:grpSpPr>
          <p:sp>
            <p:nvSpPr>
              <p:cNvPr id="4" name="文本框 3">
                <a:extLst>
                  <a:ext uri="{FF2B5EF4-FFF2-40B4-BE49-F238E27FC236}">
                    <a16:creationId xmlns="" xmlns:a16="http://schemas.microsoft.com/office/drawing/2014/main" id="{4F2EF8E9-3B1A-45D4-B735-E51EC0C5EC16}"/>
                  </a:ext>
                </a:extLst>
              </p:cNvPr>
              <p:cNvSpPr txBox="1"/>
              <p:nvPr/>
            </p:nvSpPr>
            <p:spPr>
              <a:xfrm>
                <a:off x="1043608" y="1700808"/>
                <a:ext cx="3048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文本框 6">
                <a:extLst>
                  <a:ext uri="{FF2B5EF4-FFF2-40B4-BE49-F238E27FC236}">
                    <a16:creationId xmlns="" xmlns:a16="http://schemas.microsoft.com/office/drawing/2014/main" id="{28688520-CDAB-4977-8E7E-BE9D8F79D6C0}"/>
                  </a:ext>
                </a:extLst>
              </p:cNvPr>
              <p:cNvSpPr txBox="1"/>
              <p:nvPr/>
            </p:nvSpPr>
            <p:spPr>
              <a:xfrm>
                <a:off x="5292080" y="1643144"/>
                <a:ext cx="3145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416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1579917" y="56818"/>
            <a:ext cx="59769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+mn-lt"/>
                <a:ea typeface="楷体" pitchFamily="49" charset="-122"/>
              </a:rPr>
              <a:t>Results</a:t>
            </a:r>
            <a:endParaRPr lang="zh-CN" altLang="en-US" sz="4000" b="1" dirty="0">
              <a:solidFill>
                <a:srgbClr val="FF0000"/>
              </a:solidFill>
              <a:latin typeface="+mn-lt"/>
              <a:ea typeface="楷体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95252" y="745540"/>
            <a:ext cx="5742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</a:rPr>
              <a:t>4</a:t>
            </a:r>
            <a:r>
              <a:rPr lang="en-US" altLang="zh-CN" b="1" dirty="0">
                <a:solidFill>
                  <a:srgbClr val="0000FF"/>
                </a:solidFill>
              </a:rPr>
              <a:t>. HSI model development and validation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19309" y="4695093"/>
            <a:ext cx="7169115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Table 1 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Suitability index model for </a:t>
            </a:r>
            <a:r>
              <a:rPr lang="en-US" altLang="zh-CN" sz="1600" i="1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Dosidicus</a:t>
            </a:r>
            <a:r>
              <a:rPr lang="en-US" altLang="zh-CN" sz="1600" i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gigas</a:t>
            </a:r>
            <a:r>
              <a:rPr lang="en-US" altLang="zh-CN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RMSE indicated the Root Mean Squared Error.</a:t>
            </a:r>
            <a:endParaRPr lang="zh-CN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98696" y="955926"/>
            <a:ext cx="2916316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Fitted suitability index (SI) curves based on the relationship between fishing effort and each environmental variable including SST, 50m_T, 100m_T, and Chl-a.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对象 4"/>
              <p:cNvSpPr txBox="1"/>
              <p:nvPr/>
            </p:nvSpPr>
            <p:spPr bwMode="auto">
              <a:xfrm>
                <a:off x="5776588" y="2903088"/>
                <a:ext cx="3460228" cy="280987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sSub>
                        <m:sSubPr>
                          <m:ctrlP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𝑆𝑆𝑇</m:t>
                          </m:r>
                        </m:sub>
                      </m:sSub>
                      <m:r>
                        <a:rPr lang="zh-CN" alt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zh-CN" altLang="en-US" sz="1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zh-CN" altLang="en-US" sz="1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zh-CN" alt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zh-CN" alt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×(</m:t>
                              </m:r>
                              <m:sSub>
                                <m:sSubPr>
                                  <m:ctrlPr>
                                    <a:rPr lang="zh-CN" altLang="en-US" sz="1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zh-CN" alt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𝑆𝑆𝑇</m:t>
                                  </m:r>
                                </m:sub>
                              </m:sSub>
                              <m:r>
                                <a:rPr lang="zh-CN" alt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zh-CN" alt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sSup>
                                <m:sSupPr>
                                  <m:ctrlPr>
                                    <a:rPr lang="zh-CN" altLang="en-US" sz="1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zh-CN" alt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对象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76588" y="2903088"/>
                <a:ext cx="3460228" cy="280987"/>
              </a:xfrm>
              <a:prstGeom prst="rect">
                <a:avLst/>
              </a:prstGeom>
              <a:blipFill>
                <a:blip r:embed="rId3"/>
                <a:stretch>
                  <a:fillRect b="-195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对象 9"/>
              <p:cNvSpPr txBox="1"/>
              <p:nvPr/>
            </p:nvSpPr>
            <p:spPr bwMode="auto">
              <a:xfrm>
                <a:off x="5797873" y="3266302"/>
                <a:ext cx="3808009" cy="280987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sSub>
                        <m:sSubPr>
                          <m:ctrlP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𝑇𝑒𝑚𝑝</m:t>
                          </m:r>
                          <m:r>
                            <a:rPr lang="en-US" altLang="zh-CN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_50</m:t>
                          </m:r>
                          <m:r>
                            <a:rPr lang="en-US" altLang="zh-CN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zh-CN" alt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zh-CN" altLang="en-US" sz="1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zh-CN" alt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zh-CN" alt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×(</m:t>
                              </m:r>
                              <m:sSub>
                                <m:sSubPr>
                                  <m:ctrlPr>
                                    <a:rPr lang="zh-CN" altLang="en-US" sz="1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altLang="zh-CN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𝑇𝑒𝑚𝑝</m:t>
                                  </m:r>
                                  <m:r>
                                    <a:rPr lang="en-US" altLang="zh-CN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_50</m:t>
                                  </m:r>
                                  <m:r>
                                    <a:rPr lang="en-US" altLang="zh-CN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zh-CN" alt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zh-CN" alt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sSup>
                                <m:sSupPr>
                                  <m:ctrlPr>
                                    <a:rPr lang="zh-CN" altLang="en-US" sz="1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zh-CN" alt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sz="12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对象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7873" y="3266302"/>
                <a:ext cx="3808009" cy="280987"/>
              </a:xfrm>
              <a:prstGeom prst="rect">
                <a:avLst/>
              </a:prstGeom>
              <a:blipFill>
                <a:blip r:embed="rId4"/>
                <a:stretch>
                  <a:fillRect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对象 9">
                <a:extLst>
                  <a:ext uri="{FF2B5EF4-FFF2-40B4-BE49-F238E27FC236}">
                    <a16:creationId xmlns="" xmlns:a16="http://schemas.microsoft.com/office/drawing/2014/main" id="{CFE97AD9-A30A-4506-B3B1-A43B1E48577B}"/>
                  </a:ext>
                </a:extLst>
              </p:cNvPr>
              <p:cNvSpPr txBox="1"/>
              <p:nvPr/>
            </p:nvSpPr>
            <p:spPr bwMode="auto">
              <a:xfrm>
                <a:off x="5796136" y="3687330"/>
                <a:ext cx="4410828" cy="280987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sSub>
                        <m:sSubPr>
                          <m:ctrlP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𝑇𝑒𝑚𝑝</m:t>
                          </m:r>
                          <m:r>
                            <a:rPr lang="en-US" altLang="zh-CN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_100</m:t>
                          </m:r>
                          <m:r>
                            <a:rPr lang="en-US" altLang="zh-CN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zh-CN" alt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zh-CN" altLang="en-US" sz="1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zh-CN" alt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zh-CN" alt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×(</m:t>
                              </m:r>
                              <m:sSub>
                                <m:sSubPr>
                                  <m:ctrlPr>
                                    <a:rPr lang="zh-CN" altLang="en-US" sz="1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altLang="zh-CN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𝑇𝑒𝑚𝑝</m:t>
                                  </m:r>
                                  <m:r>
                                    <a:rPr lang="en-US" altLang="zh-CN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_100</m:t>
                                  </m:r>
                                  <m:r>
                                    <a:rPr lang="en-US" altLang="zh-CN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zh-CN" alt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zh-CN" alt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sSup>
                                <m:sSupPr>
                                  <m:ctrlPr>
                                    <a:rPr lang="zh-CN" altLang="en-US" sz="1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zh-CN" alt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sz="12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对象 9">
                <a:extLst>
                  <a:ext uri="{FF2B5EF4-FFF2-40B4-BE49-F238E27FC236}">
                    <a16:creationId xmlns:a16="http://schemas.microsoft.com/office/drawing/2014/main" id="{CFE97AD9-A30A-4506-B3B1-A43B1E485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6136" y="3687330"/>
                <a:ext cx="4410828" cy="280987"/>
              </a:xfrm>
              <a:prstGeom prst="rect">
                <a:avLst/>
              </a:prstGeom>
              <a:blipFill>
                <a:blip r:embed="rId5"/>
                <a:stretch>
                  <a:fillRect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表格 24">
                <a:extLst>
                  <a:ext uri="{FF2B5EF4-FFF2-40B4-BE49-F238E27FC236}">
                    <a16:creationId xmlns="" xmlns:a16="http://schemas.microsoft.com/office/drawing/2014/main" id="{D9A45D55-AC11-415E-ADF0-24A0C82EB57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99592" y="5351211"/>
              <a:ext cx="7881477" cy="153086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4672006">
                      <a:extLst>
                        <a:ext uri="{9D8B030D-6E8A-4147-A177-3AD203B41FA5}">
                          <a16:colId xmlns="" xmlns:a16="http://schemas.microsoft.com/office/drawing/2014/main" val="2596829850"/>
                        </a:ext>
                      </a:extLst>
                    </a:gridCol>
                    <a:gridCol w="934212">
                      <a:extLst>
                        <a:ext uri="{9D8B030D-6E8A-4147-A177-3AD203B41FA5}">
                          <a16:colId xmlns="" xmlns:a16="http://schemas.microsoft.com/office/drawing/2014/main" val="1956332572"/>
                        </a:ext>
                      </a:extLst>
                    </a:gridCol>
                    <a:gridCol w="1073591">
                      <a:extLst>
                        <a:ext uri="{9D8B030D-6E8A-4147-A177-3AD203B41FA5}">
                          <a16:colId xmlns="" xmlns:a16="http://schemas.microsoft.com/office/drawing/2014/main" val="1533926274"/>
                        </a:ext>
                      </a:extLst>
                    </a:gridCol>
                    <a:gridCol w="1201668">
                      <a:extLst>
                        <a:ext uri="{9D8B030D-6E8A-4147-A177-3AD203B41FA5}">
                          <a16:colId xmlns="" xmlns:a16="http://schemas.microsoft.com/office/drawing/2014/main" val="1250635252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100" dirty="0">
                              <a:effectLst/>
                              <a:latin typeface="Times New Roman" panose="020206030504050203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a:t>Suitability index model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R</a:t>
                          </a:r>
                          <a:r>
                            <a:rPr lang="en-US" sz="1600" kern="100" baseline="300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zh-CN" sz="12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P</a:t>
                          </a:r>
                          <a:endParaRPr lang="zh-CN" sz="12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RMSE</a:t>
                          </a:r>
                          <a:endParaRPr lang="zh-CN" sz="12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216535627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600" i="1" kern="100">
                                        <a:effectLst/>
                                        <a:latin typeface="Cambria Math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 kern="1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𝑆𝐼</m:t>
                                    </m:r>
                                  </m:e>
                                  <m:sub>
                                    <m:r>
                                      <a:rPr lang="en-US" sz="1600" i="1" kern="1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𝐶h𝑙</m:t>
                                    </m:r>
                                    <m:r>
                                      <a:rPr lang="en-US" sz="1600" i="1" kern="1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600" i="1" kern="1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zh-CN" sz="1600" i="1" kern="100">
                                        <a:effectLst/>
                                        <a:latin typeface="Cambria Math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 kern="1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zh-CN" sz="1600" i="1" kern="100">
                                            <a:effectLst/>
                                            <a:latin typeface="Cambria Math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 kern="100">
                                            <a:effectLst/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−1559</m:t>
                                        </m:r>
                                        <m:sSup>
                                          <m:sSupPr>
                                            <m:ctrlPr>
                                              <a:rPr lang="zh-CN" sz="1600" i="1" kern="100">
                                                <a:effectLst/>
                                                <a:latin typeface="Cambria Math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zh-CN" sz="1600" i="1" kern="100">
                                                    <a:effectLst/>
                                                    <a:latin typeface="Cambria Math"/>
                                                    <a:ea typeface="Cambria Math" panose="020405030504060302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zh-CN" sz="1600" i="1" kern="100">
                                                        <a:effectLst/>
                                                        <a:latin typeface="Cambria Math"/>
                                                        <a:ea typeface="Cambria Math" panose="02040503050406030204" pitchFamily="18" charset="0"/>
                                                        <a:cs typeface="Times New Roman" panose="020206030504050203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i="1" kern="1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等线" panose="02010600030101010101" pitchFamily="2" charset="-122"/>
                                                        <a:cs typeface="Times New Roman" panose="02020603050405020304" pitchFamily="18" charset="0"/>
                                                      </a:rPr>
                                                      <m:t>𝑋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i="1" kern="1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等线" panose="02010600030101010101" pitchFamily="2" charset="-122"/>
                                                        <a:cs typeface="Times New Roman" panose="02020603050405020304" pitchFamily="18" charset="0"/>
                                                      </a:rPr>
                                                      <m:t>𝐶h𝑙</m:t>
                                                    </m:r>
                                                    <m:r>
                                                      <a:rPr lang="en-US" sz="1600" i="1" kern="1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等线" panose="02010600030101010101" pitchFamily="2" charset="-122"/>
                                                        <a:cs typeface="Times New Roman" panose="02020603050405020304" pitchFamily="18" charset="0"/>
                                                      </a:rPr>
                                                      <m:t>−</m:t>
                                                    </m:r>
                                                    <m:r>
                                                      <a:rPr lang="en-US" sz="1600" i="1" kern="1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等线" panose="02010600030101010101" pitchFamily="2" charset="-122"/>
                                                        <a:cs typeface="Times New Roman" panose="02020603050405020304" pitchFamily="18" charset="0"/>
                                                      </a:rPr>
                                                      <m:t>𝑎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1600" i="1" kern="1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等线" panose="02010600030101010101" pitchFamily="2" charset="-122"/>
                                                    <a:cs typeface="Times New Roman" panose="02020603050405020304" pitchFamily="18" charset="0"/>
                                                  </a:rPr>
                                                  <m:t>−0.171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1600" i="1" kern="100">
                                                <a:effectLst/>
                                                <a:latin typeface="Cambria Math" panose="02040503050406030204" pitchFamily="18" charset="0"/>
                                                <a:ea typeface="等线" panose="02010600030101010101" pitchFamily="2" charset="-122"/>
                                                <a:cs typeface="Times New Roman" panose="020206030504050203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zh-CN" sz="12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0.915</a:t>
                          </a:r>
                          <a:endParaRPr lang="zh-CN" sz="12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&lt;0.05</a:t>
                          </a:r>
                          <a:endParaRPr lang="zh-CN" sz="12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0.015</a:t>
                          </a:r>
                          <a:endParaRPr lang="zh-CN" sz="12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38394361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600" i="1" kern="100">
                                        <a:effectLst/>
                                        <a:latin typeface="Cambria Math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 kern="1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𝑆𝐼</m:t>
                                    </m:r>
                                  </m:e>
                                  <m:sub>
                                    <m:r>
                                      <a:rPr lang="en-US" sz="1600" i="1" kern="1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𝑆𝑆𝑇</m:t>
                                    </m:r>
                                  </m:sub>
                                </m:sSub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zh-CN" sz="1600" i="1" kern="100">
                                        <a:effectLst/>
                                        <a:latin typeface="Cambria Math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 kern="1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zh-CN" sz="1600" i="1" kern="100">
                                            <a:effectLst/>
                                            <a:latin typeface="Cambria Math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 kern="100">
                                            <a:effectLst/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−0.522</m:t>
                                        </m:r>
                                        <m:sSup>
                                          <m:sSupPr>
                                            <m:ctrlPr>
                                              <a:rPr lang="zh-CN" sz="1600" i="1" kern="100">
                                                <a:effectLst/>
                                                <a:latin typeface="Cambria Math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zh-CN" sz="1600" i="1" kern="100">
                                                    <a:effectLst/>
                                                    <a:latin typeface="Cambria Math"/>
                                                    <a:ea typeface="Cambria Math" panose="020405030504060302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zh-CN" sz="1600" i="1" kern="100">
                                                        <a:effectLst/>
                                                        <a:latin typeface="Cambria Math"/>
                                                        <a:ea typeface="Cambria Math" panose="02040503050406030204" pitchFamily="18" charset="0"/>
                                                        <a:cs typeface="Times New Roman" panose="020206030504050203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i="1" kern="1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等线" panose="02010600030101010101" pitchFamily="2" charset="-122"/>
                                                        <a:cs typeface="Times New Roman" panose="02020603050405020304" pitchFamily="18" charset="0"/>
                                                      </a:rPr>
                                                      <m:t>𝑋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i="1" kern="1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等线" panose="02010600030101010101" pitchFamily="2" charset="-122"/>
                                                        <a:cs typeface="Times New Roman" panose="02020603050405020304" pitchFamily="18" charset="0"/>
                                                      </a:rPr>
                                                      <m:t>𝑆𝑆𝑇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1600" i="1" kern="1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等线" panose="02010600030101010101" pitchFamily="2" charset="-122"/>
                                                    <a:cs typeface="Times New Roman" panose="02020603050405020304" pitchFamily="18" charset="0"/>
                                                  </a:rPr>
                                                  <m:t>−25.889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1600" i="1" kern="100">
                                                <a:effectLst/>
                                                <a:latin typeface="Cambria Math" panose="02040503050406030204" pitchFamily="18" charset="0"/>
                                                <a:ea typeface="等线" panose="02010600030101010101" pitchFamily="2" charset="-122"/>
                                                <a:cs typeface="Times New Roman" panose="020206030504050203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zh-CN" sz="12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0.968</a:t>
                          </a:r>
                          <a:endParaRPr lang="zh-CN" sz="12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&lt;0.05</a:t>
                          </a:r>
                          <a:endParaRPr lang="zh-CN" sz="12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0.080</a:t>
                          </a:r>
                          <a:endParaRPr lang="zh-CN" sz="12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25563156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600" i="1" kern="100">
                                        <a:effectLst/>
                                        <a:latin typeface="Cambria Math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 kern="1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𝑆𝐼</m:t>
                                    </m:r>
                                  </m:e>
                                  <m:sub>
                                    <m:r>
                                      <a:rPr lang="en-US" sz="1600" i="1" kern="1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50</m:t>
                                    </m:r>
                                    <m:r>
                                      <a:rPr lang="en-US" sz="1600" i="1" kern="1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  <m:r>
                                      <a:rPr lang="en-US" sz="1600" i="1" kern="1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_</m:t>
                                    </m:r>
                                    <m:r>
                                      <a:rPr lang="en-US" sz="1600" i="1" kern="1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zh-CN" sz="1600" i="1" kern="100">
                                        <a:effectLst/>
                                        <a:latin typeface="Cambria Math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 kern="1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zh-CN" sz="1600" i="1" kern="100">
                                            <a:effectLst/>
                                            <a:latin typeface="Cambria Math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 kern="100">
                                            <a:effectLst/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−0.292</m:t>
                                        </m:r>
                                        <m:sSup>
                                          <m:sSupPr>
                                            <m:ctrlPr>
                                              <a:rPr lang="zh-CN" sz="1600" i="1" kern="100">
                                                <a:effectLst/>
                                                <a:latin typeface="Cambria Math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zh-CN" sz="1600" i="1" kern="100">
                                                    <a:effectLst/>
                                                    <a:latin typeface="Cambria Math"/>
                                                    <a:ea typeface="Cambria Math" panose="020405030504060302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zh-CN" sz="1600" i="1" kern="100">
                                                        <a:effectLst/>
                                                        <a:latin typeface="Cambria Math"/>
                                                        <a:ea typeface="Cambria Math" panose="02040503050406030204" pitchFamily="18" charset="0"/>
                                                        <a:cs typeface="Times New Roman" panose="020206030504050203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i="1" kern="1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等线" panose="02010600030101010101" pitchFamily="2" charset="-122"/>
                                                        <a:cs typeface="Times New Roman" panose="02020603050405020304" pitchFamily="18" charset="0"/>
                                                      </a:rPr>
                                                      <m:t>𝑋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i="1" kern="1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等线" panose="02010600030101010101" pitchFamily="2" charset="-122"/>
                                                        <a:cs typeface="Times New Roman" panose="02020603050405020304" pitchFamily="18" charset="0"/>
                                                      </a:rPr>
                                                      <m:t>50</m:t>
                                                    </m:r>
                                                    <m:r>
                                                      <a:rPr lang="en-US" sz="1600" i="1" kern="1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等线" panose="02010600030101010101" pitchFamily="2" charset="-122"/>
                                                        <a:cs typeface="Times New Roman" panose="02020603050405020304" pitchFamily="18" charset="0"/>
                                                      </a:rPr>
                                                      <m:t>𝑚</m:t>
                                                    </m:r>
                                                    <m:r>
                                                      <a:rPr lang="en-US" sz="1600" i="1" kern="1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等线" panose="02010600030101010101" pitchFamily="2" charset="-122"/>
                                                        <a:cs typeface="Times New Roman" panose="02020603050405020304" pitchFamily="18" charset="0"/>
                                                      </a:rPr>
                                                      <m:t>_</m:t>
                                                    </m:r>
                                                    <m:r>
                                                      <a:rPr lang="en-US" sz="1600" i="1" kern="1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等线" panose="02010600030101010101" pitchFamily="2" charset="-122"/>
                                                        <a:cs typeface="Times New Roman" panose="02020603050405020304" pitchFamily="18" charset="0"/>
                                                      </a:rPr>
                                                      <m:t>𝑇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1600" i="1" kern="1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等线" panose="02010600030101010101" pitchFamily="2" charset="-122"/>
                                                    <a:cs typeface="Times New Roman" panose="02020603050405020304" pitchFamily="18" charset="0"/>
                                                  </a:rPr>
                                                  <m:t>−7.097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1600" i="1" kern="100">
                                                <a:effectLst/>
                                                <a:latin typeface="Cambria Math" panose="02040503050406030204" pitchFamily="18" charset="0"/>
                                                <a:ea typeface="等线" panose="02010600030101010101" pitchFamily="2" charset="-122"/>
                                                <a:cs typeface="Times New Roman" panose="020206030504050203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zh-CN" sz="12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0.806</a:t>
                          </a:r>
                          <a:endParaRPr lang="zh-CN" sz="12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&lt;0.05</a:t>
                          </a:r>
                          <a:endParaRPr lang="zh-CN" sz="12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0.203</a:t>
                          </a:r>
                          <a:endParaRPr lang="zh-CN" sz="12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10701668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600" i="1" kern="100">
                                        <a:effectLst/>
                                        <a:latin typeface="Cambria Math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 kern="1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𝑆𝐼</m:t>
                                    </m:r>
                                  </m:e>
                                  <m:sub>
                                    <m:r>
                                      <a:rPr lang="en-US" sz="1600" i="1" kern="1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100</m:t>
                                    </m:r>
                                    <m:r>
                                      <a:rPr lang="en-US" sz="1600" i="1" kern="1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1600" i="1" kern="1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_</m:t>
                                    </m:r>
                                    <m:r>
                                      <a:rPr lang="en-US" sz="1600" i="1" kern="1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  <m:r>
                                  <a:rPr lang="en-US" sz="1600" i="1" kern="100">
                                    <a:effectLst/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zh-CN" sz="1600" i="1" kern="100">
                                        <a:effectLst/>
                                        <a:latin typeface="Cambria Math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 kern="1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zh-CN" sz="1600" i="1" kern="100">
                                            <a:effectLst/>
                                            <a:latin typeface="Cambria Math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 kern="100">
                                            <a:effectLst/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−5.605</m:t>
                                        </m:r>
                                        <m:sSup>
                                          <m:sSupPr>
                                            <m:ctrlPr>
                                              <a:rPr lang="zh-CN" sz="1600" i="1" kern="100">
                                                <a:effectLst/>
                                                <a:latin typeface="Cambria Math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zh-CN" sz="1600" i="1" kern="100">
                                                    <a:effectLst/>
                                                    <a:latin typeface="Cambria Math"/>
                                                    <a:ea typeface="Cambria Math" panose="020405030504060302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zh-CN" sz="1600" i="1" kern="100">
                                                        <a:effectLst/>
                                                        <a:latin typeface="Cambria Math"/>
                                                        <a:ea typeface="Cambria Math" panose="02040503050406030204" pitchFamily="18" charset="0"/>
                                                        <a:cs typeface="Times New Roman" panose="020206030504050203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i="1" kern="1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等线" panose="02010600030101010101" pitchFamily="2" charset="-122"/>
                                                        <a:cs typeface="Times New Roman" panose="02020603050405020304" pitchFamily="18" charset="0"/>
                                                      </a:rPr>
                                                      <m:t>𝑋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i="1" kern="1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等线" panose="02010600030101010101" pitchFamily="2" charset="-122"/>
                                                        <a:cs typeface="Times New Roman" panose="02020603050405020304" pitchFamily="18" charset="0"/>
                                                      </a:rPr>
                                                      <m:t>100</m:t>
                                                    </m:r>
                                                    <m:r>
                                                      <a:rPr lang="en-US" sz="1600" i="1" kern="1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等线" panose="02010600030101010101" pitchFamily="2" charset="-122"/>
                                                        <a:cs typeface="Times New Roman" panose="02020603050405020304" pitchFamily="18" charset="0"/>
                                                      </a:rPr>
                                                      <m:t>𝑚</m:t>
                                                    </m:r>
                                                    <m:r>
                                                      <a:rPr lang="en-US" sz="1600" i="1" kern="1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等线" panose="02010600030101010101" pitchFamily="2" charset="-122"/>
                                                        <a:cs typeface="Times New Roman" panose="02020603050405020304" pitchFamily="18" charset="0"/>
                                                      </a:rPr>
                                                      <m:t>_</m:t>
                                                    </m:r>
                                                    <m:r>
                                                      <a:rPr lang="en-US" sz="1600" i="1" kern="1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等线" panose="02010600030101010101" pitchFamily="2" charset="-122"/>
                                                        <a:cs typeface="Times New Roman" panose="02020603050405020304" pitchFamily="18" charset="0"/>
                                                      </a:rPr>
                                                      <m:t>𝑇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1600" i="1" kern="1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等线" panose="02010600030101010101" pitchFamily="2" charset="-122"/>
                                                    <a:cs typeface="Times New Roman" panose="02020603050405020304" pitchFamily="18" charset="0"/>
                                                  </a:rPr>
                                                  <m:t>−28.365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1600" i="1" kern="100">
                                                <a:effectLst/>
                                                <a:latin typeface="Cambria Math" panose="02040503050406030204" pitchFamily="18" charset="0"/>
                                                <a:ea typeface="等线" panose="02010600030101010101" pitchFamily="2" charset="-122"/>
                                                <a:cs typeface="Times New Roman" panose="020206030504050203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zh-CN" sz="12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0.998</a:t>
                          </a:r>
                          <a:endParaRPr lang="zh-CN" sz="12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&lt;0.05</a:t>
                          </a:r>
                          <a:endParaRPr lang="zh-CN" sz="12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0.001</a:t>
                          </a:r>
                          <a:endParaRPr lang="zh-CN" sz="12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259249484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表格 24">
                <a:extLst>
                  <a:ext uri="{FF2B5EF4-FFF2-40B4-BE49-F238E27FC236}">
                    <a16:creationId xmlns:a16="http://schemas.microsoft.com/office/drawing/2014/main" id="{D9A45D55-AC11-415E-ADF0-24A0C82EB57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99592" y="5351211"/>
              <a:ext cx="7881477" cy="1467994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4672006">
                      <a:extLst>
                        <a:ext uri="{9D8B030D-6E8A-4147-A177-3AD203B41FA5}">
                          <a16:colId xmlns:a16="http://schemas.microsoft.com/office/drawing/2014/main" val="2596829850"/>
                        </a:ext>
                      </a:extLst>
                    </a:gridCol>
                    <a:gridCol w="934212">
                      <a:extLst>
                        <a:ext uri="{9D8B030D-6E8A-4147-A177-3AD203B41FA5}">
                          <a16:colId xmlns:a16="http://schemas.microsoft.com/office/drawing/2014/main" val="1956332572"/>
                        </a:ext>
                      </a:extLst>
                    </a:gridCol>
                    <a:gridCol w="1073591">
                      <a:extLst>
                        <a:ext uri="{9D8B030D-6E8A-4147-A177-3AD203B41FA5}">
                          <a16:colId xmlns:a16="http://schemas.microsoft.com/office/drawing/2014/main" val="1533926274"/>
                        </a:ext>
                      </a:extLst>
                    </a:gridCol>
                    <a:gridCol w="1201668">
                      <a:extLst>
                        <a:ext uri="{9D8B030D-6E8A-4147-A177-3AD203B41FA5}">
                          <a16:colId xmlns:a16="http://schemas.microsoft.com/office/drawing/2014/main" val="1250635252"/>
                        </a:ext>
                      </a:extLst>
                    </a:gridCol>
                  </a:tblGrid>
                  <a:tr h="243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kern="100" dirty="0">
                              <a:effectLst/>
                              <a:latin typeface="Times New Roman" panose="020206030504050203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a:t>Suitability index model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R</a:t>
                          </a:r>
                          <a:r>
                            <a:rPr lang="en-US" sz="1600" kern="100" baseline="300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zh-CN" sz="12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P</a:t>
                          </a:r>
                          <a:endParaRPr lang="zh-CN" sz="12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RMSE</a:t>
                          </a:r>
                          <a:endParaRPr lang="zh-CN" sz="12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65356275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blipFill>
                          <a:blip r:embed="rId6"/>
                          <a:stretch>
                            <a:fillRect t="-127500" r="-68840" b="-42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0.915</a:t>
                          </a:r>
                          <a:endParaRPr lang="zh-CN" sz="12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&lt;0.05</a:t>
                          </a:r>
                          <a:endParaRPr lang="zh-CN" sz="12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0.015</a:t>
                          </a:r>
                          <a:endParaRPr lang="zh-CN" sz="12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83943613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6"/>
                          <a:stretch>
                            <a:fillRect t="-221951" r="-68840" b="-3170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0.968</a:t>
                          </a:r>
                          <a:endParaRPr lang="zh-CN" sz="12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&lt;0.05</a:t>
                          </a:r>
                          <a:endParaRPr lang="zh-CN" sz="12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0.080</a:t>
                          </a:r>
                          <a:endParaRPr lang="zh-CN" sz="12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55631566"/>
                      </a:ext>
                    </a:extLst>
                  </a:tr>
                  <a:tr h="36823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6"/>
                          <a:stretch>
                            <a:fillRect t="-220000" r="-68840" b="-1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0.806</a:t>
                          </a:r>
                          <a:endParaRPr lang="zh-CN" sz="12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&lt;0.05</a:t>
                          </a:r>
                          <a:endParaRPr lang="zh-CN" sz="12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0.203</a:t>
                          </a:r>
                          <a:endParaRPr lang="zh-CN" sz="1200" kern="10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07016681"/>
                      </a:ext>
                    </a:extLst>
                  </a:tr>
                  <a:tr h="36823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t="-314754" r="-68840" b="-14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0.998</a:t>
                          </a:r>
                          <a:endParaRPr lang="zh-CN" sz="12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&lt;0.05</a:t>
                          </a:r>
                          <a:endParaRPr lang="zh-CN" sz="12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Arial" panose="020B0604020202020204" pitchFamily="34" charset="0"/>
                            </a:rPr>
                            <a:t>0.001</a:t>
                          </a:r>
                          <a:endParaRPr lang="zh-CN" sz="1200" kern="100" dirty="0"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92494840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6CAA2ED7-710E-4AF6-8B1D-424BA2AC60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" y="1491480"/>
            <a:ext cx="5832648" cy="30639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对象 9">
                <a:extLst>
                  <a:ext uri="{FF2B5EF4-FFF2-40B4-BE49-F238E27FC236}">
                    <a16:creationId xmlns="" xmlns:a16="http://schemas.microsoft.com/office/drawing/2014/main" id="{8EC62271-0DAC-4E10-B095-87034FD26912}"/>
                  </a:ext>
                </a:extLst>
              </p:cNvPr>
              <p:cNvSpPr txBox="1"/>
              <p:nvPr/>
            </p:nvSpPr>
            <p:spPr bwMode="auto">
              <a:xfrm>
                <a:off x="5796136" y="4085239"/>
                <a:ext cx="4410828" cy="280987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sSub>
                        <m:sSubPr>
                          <m:ctrlP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m:rPr>
                              <m:sty m:val="p"/>
                            </m:rPr>
                            <a:rPr lang="en-US" altLang="zh-CN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hl</m:t>
                          </m:r>
                          <m:r>
                            <a:rPr lang="en-US" altLang="zh-CN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zh-CN" alt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zh-CN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zh-CN" altLang="en-US" sz="1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zh-CN" alt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zh-CN" alt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×(</m:t>
                              </m:r>
                              <m:sSub>
                                <m:sSubPr>
                                  <m:ctrlPr>
                                    <a:rPr lang="zh-CN" altLang="en-US" sz="1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altLang="zh-CN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𝐶h𝑙</m:t>
                                  </m:r>
                                  <m:r>
                                    <a:rPr lang="en-US" altLang="zh-CN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zh-CN" alt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zh-CN" alt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sSup>
                                <m:sSupPr>
                                  <m:ctrlPr>
                                    <a:rPr lang="zh-CN" altLang="en-US" sz="1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zh-CN" alt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sz="12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对象 9">
                <a:extLst>
                  <a:ext uri="{FF2B5EF4-FFF2-40B4-BE49-F238E27FC236}">
                    <a16:creationId xmlns:a16="http://schemas.microsoft.com/office/drawing/2014/main" id="{8EC62271-0DAC-4E10-B095-87034FD269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6136" y="4085239"/>
                <a:ext cx="4410828" cy="280987"/>
              </a:xfrm>
              <a:prstGeom prst="rect">
                <a:avLst/>
              </a:prstGeom>
              <a:blipFill>
                <a:blip r:embed="rId8"/>
                <a:stretch>
                  <a:fillRect b="-195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A1FAFA45-F974-4BD1-B572-1CE6A81CC16D}"/>
              </a:ext>
            </a:extLst>
          </p:cNvPr>
          <p:cNvSpPr/>
          <p:nvPr/>
        </p:nvSpPr>
        <p:spPr>
          <a:xfrm>
            <a:off x="1219308" y="4663970"/>
            <a:ext cx="7169115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Table 2 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Proportion of catch and fishing effort in HSI value ranges predicted by habitat models</a:t>
            </a:r>
            <a:endParaRPr lang="zh-CN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表格 12">
            <a:extLst>
              <a:ext uri="{FF2B5EF4-FFF2-40B4-BE49-F238E27FC236}">
                <a16:creationId xmlns="" xmlns:a16="http://schemas.microsoft.com/office/drawing/2014/main" id="{349C4109-2F48-4C7C-A21D-CCAD857585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911650"/>
              </p:ext>
            </p:extLst>
          </p:nvPr>
        </p:nvGraphicFramePr>
        <p:xfrm>
          <a:off x="2592900" y="5607771"/>
          <a:ext cx="3950970" cy="975360"/>
        </p:xfrm>
        <a:graphic>
          <a:graphicData uri="http://schemas.openxmlformats.org/drawingml/2006/table">
            <a:tbl>
              <a:tblPr firstRow="1" firstCol="1" bandRow="1"/>
              <a:tblGrid>
                <a:gridCol w="1316990">
                  <a:extLst>
                    <a:ext uri="{9D8B030D-6E8A-4147-A177-3AD203B41FA5}">
                      <a16:colId xmlns="" xmlns:a16="http://schemas.microsoft.com/office/drawing/2014/main" val="1347316954"/>
                    </a:ext>
                  </a:extLst>
                </a:gridCol>
                <a:gridCol w="1316990">
                  <a:extLst>
                    <a:ext uri="{9D8B030D-6E8A-4147-A177-3AD203B41FA5}">
                      <a16:colId xmlns="" xmlns:a16="http://schemas.microsoft.com/office/drawing/2014/main" val="3598887275"/>
                    </a:ext>
                  </a:extLst>
                </a:gridCol>
                <a:gridCol w="1316990">
                  <a:extLst>
                    <a:ext uri="{9D8B030D-6E8A-4147-A177-3AD203B41FA5}">
                      <a16:colId xmlns="" xmlns:a16="http://schemas.microsoft.com/office/drawing/2014/main" val="940203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HSI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Effort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Catch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570198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0~0.2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143431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0.2~0.6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35%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36%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623760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0.6~1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65%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64%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33025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025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1579917" y="56818"/>
            <a:ext cx="59769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+mn-lt"/>
                <a:ea typeface="楷体" pitchFamily="49" charset="-122"/>
              </a:rPr>
              <a:t>Results</a:t>
            </a:r>
            <a:endParaRPr lang="zh-CN" altLang="en-US" sz="4000" b="1" dirty="0">
              <a:solidFill>
                <a:srgbClr val="FF0000"/>
              </a:solidFill>
              <a:latin typeface="+mn-lt"/>
              <a:ea typeface="楷体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43109" y="1404065"/>
            <a:ext cx="7977148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Figure 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effects of eddies 1 and eddy 2 on chlorophyll-a (Chl-a) concentration on the fishing ground of </a:t>
            </a:r>
            <a:r>
              <a:rPr lang="en-US" altLang="zh-CN" sz="1600" i="1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Dosidicus</a:t>
            </a:r>
            <a:r>
              <a:rPr lang="en-US" altLang="zh-CN" sz="1600" i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gigas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in the Eastern Equatorial Pacific Ocean. </a:t>
            </a:r>
            <a:endParaRPr lang="zh-CN" altLang="zh-CN" sz="16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95252" y="745540"/>
            <a:ext cx="87692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</a:rPr>
              <a:t>5</a:t>
            </a:r>
            <a:r>
              <a:rPr lang="en-US" altLang="zh-CN" b="1" dirty="0">
                <a:solidFill>
                  <a:srgbClr val="0000FF"/>
                </a:solidFill>
              </a:rPr>
              <a:t>. The distribution of suitable habitats of </a:t>
            </a:r>
            <a:r>
              <a:rPr lang="en-US" altLang="zh-CN" b="1" i="1" dirty="0">
                <a:solidFill>
                  <a:srgbClr val="0000FF"/>
                </a:solidFill>
              </a:rPr>
              <a:t>D. gigas</a:t>
            </a:r>
            <a:r>
              <a:rPr lang="en-US" altLang="zh-CN" b="1" dirty="0">
                <a:solidFill>
                  <a:srgbClr val="0000FF"/>
                </a:solidFill>
              </a:rPr>
              <a:t> within eddy 1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2BB60A1-4C43-4F6C-A1F4-6CA4CB191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613" y="2426795"/>
            <a:ext cx="6336139" cy="4021527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C314FB7E-738C-401D-A2FB-6A166C5A8024}"/>
              </a:ext>
            </a:extLst>
          </p:cNvPr>
          <p:cNvGrpSpPr/>
          <p:nvPr/>
        </p:nvGrpSpPr>
        <p:grpSpPr>
          <a:xfrm>
            <a:off x="783174" y="1988840"/>
            <a:ext cx="7977148" cy="3713277"/>
            <a:chOff x="799200" y="2081061"/>
            <a:chExt cx="7977148" cy="3713277"/>
          </a:xfrm>
        </p:grpSpPr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231A9DF2-23AE-4928-8CE9-1CE6ED20E7CD}"/>
                </a:ext>
              </a:extLst>
            </p:cNvPr>
            <p:cNvSpPr/>
            <p:nvPr/>
          </p:nvSpPr>
          <p:spPr>
            <a:xfrm>
              <a:off x="799200" y="5209563"/>
              <a:ext cx="7977148" cy="58477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kern="1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Figure </a:t>
              </a:r>
              <a:r>
                <a:rPr lang="en-US" altLang="zh-CN" sz="1600" kern="1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A (eddy 1) and B (eddy 2) shows the variations of chlorophyll-a (Chl-a) concentration in different periods.</a:t>
              </a:r>
              <a:endParaRPr lang="zh-CN" altLang="zh-CN" sz="16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98F768D3-EED4-43EB-AD8E-E021165A3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9266" y="2081061"/>
              <a:ext cx="7897017" cy="31285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00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840550DA-11D1-40AA-A541-B080AFB80DF7}"/>
              </a:ext>
            </a:extLst>
          </p:cNvPr>
          <p:cNvSpPr txBox="1"/>
          <p:nvPr/>
        </p:nvSpPr>
        <p:spPr>
          <a:xfrm>
            <a:off x="391921" y="6214964"/>
            <a:ext cx="8352928" cy="584775"/>
          </a:xfrm>
          <a:prstGeom prst="rect">
            <a:avLst/>
          </a:prstGeom>
          <a:solidFill>
            <a:srgbClr val="CBEAC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influence mechanism of the equatorial eddy on physical and biological environments and distribution and abundance of </a:t>
            </a:r>
            <a:r>
              <a:rPr lang="en-US" altLang="zh-CN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Dosidicus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gigas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Eastern Equatorial Pacific Ocean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BC22C18E-9433-4D16-85BC-47B9C639F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213" y="1226369"/>
            <a:ext cx="6026217" cy="476088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BACB1BCA-3A89-4617-950D-28D24FB306C0}"/>
              </a:ext>
            </a:extLst>
          </p:cNvPr>
          <p:cNvGrpSpPr/>
          <p:nvPr/>
        </p:nvGrpSpPr>
        <p:grpSpPr>
          <a:xfrm>
            <a:off x="1605595" y="5788888"/>
            <a:ext cx="6003155" cy="339193"/>
            <a:chOff x="1605595" y="5788888"/>
            <a:chExt cx="6003155" cy="339193"/>
          </a:xfrm>
        </p:grpSpPr>
        <p:sp>
          <p:nvSpPr>
            <p:cNvPr id="14" name="文本框 13">
              <a:extLst>
                <a:ext uri="{FF2B5EF4-FFF2-40B4-BE49-F238E27FC236}">
                  <a16:creationId xmlns="" xmlns:a16="http://schemas.microsoft.com/office/drawing/2014/main" id="{A4BB1C42-BDE5-4AFA-A624-8B3B05EAAEC4}"/>
                </a:ext>
              </a:extLst>
            </p:cNvPr>
            <p:cNvSpPr txBox="1"/>
            <p:nvPr/>
          </p:nvSpPr>
          <p:spPr>
            <a:xfrm>
              <a:off x="6219150" y="5788888"/>
              <a:ext cx="1389600" cy="338554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Formation</a:t>
              </a:r>
              <a:endParaRPr lang="zh-CN" altLang="en-US" sz="1600" dirty="0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="" xmlns:a16="http://schemas.microsoft.com/office/drawing/2014/main" id="{0EE81D78-522F-422C-BFE2-316AC43240F1}"/>
                </a:ext>
              </a:extLst>
            </p:cNvPr>
            <p:cNvSpPr txBox="1"/>
            <p:nvPr/>
          </p:nvSpPr>
          <p:spPr>
            <a:xfrm>
              <a:off x="4650105" y="5788888"/>
              <a:ext cx="1391219" cy="338554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Intensification</a:t>
              </a:r>
              <a:endParaRPr lang="zh-CN" altLang="en-US" sz="1600" dirty="0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="" xmlns:a16="http://schemas.microsoft.com/office/drawing/2014/main" id="{B2E682B7-61B0-4A4B-B931-07CEFB5F98F0}"/>
                </a:ext>
              </a:extLst>
            </p:cNvPr>
            <p:cNvSpPr txBox="1"/>
            <p:nvPr/>
          </p:nvSpPr>
          <p:spPr>
            <a:xfrm>
              <a:off x="3120928" y="5789447"/>
              <a:ext cx="1389600" cy="338554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Maturation</a:t>
              </a:r>
              <a:endParaRPr lang="zh-CN" altLang="en-US" sz="1600" dirty="0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="" xmlns:a16="http://schemas.microsoft.com/office/drawing/2014/main" id="{97C13BFE-468F-4D90-8BF5-19AC4D2FA483}"/>
                </a:ext>
              </a:extLst>
            </p:cNvPr>
            <p:cNvSpPr txBox="1"/>
            <p:nvPr/>
          </p:nvSpPr>
          <p:spPr>
            <a:xfrm>
              <a:off x="1605595" y="5789527"/>
              <a:ext cx="1389600" cy="338554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Extinction</a:t>
              </a:r>
              <a:endParaRPr lang="zh-CN" altLang="en-US" sz="1600" dirty="0"/>
            </a:p>
          </p:txBody>
        </p:sp>
      </p:grpSp>
      <p:sp>
        <p:nvSpPr>
          <p:cNvPr id="19" name="TextBox 3">
            <a:extLst>
              <a:ext uri="{FF2B5EF4-FFF2-40B4-BE49-F238E27FC236}">
                <a16:creationId xmlns="" xmlns:a16="http://schemas.microsoft.com/office/drawing/2014/main" id="{3E3DC9E9-BFCA-462D-B9C3-EF9210F28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917" y="56818"/>
            <a:ext cx="59769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+mn-lt"/>
                <a:ea typeface="楷体" pitchFamily="49" charset="-122"/>
              </a:rPr>
              <a:t>Results</a:t>
            </a:r>
            <a:endParaRPr lang="zh-CN" altLang="en-US" sz="4000" b="1" dirty="0">
              <a:solidFill>
                <a:srgbClr val="FF0000"/>
              </a:solidFill>
              <a:latin typeface="+mn-lt"/>
              <a:ea typeface="楷体" pitchFamily="49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2BCE9CA3-11B4-4081-A9AF-E33AD0A6D350}"/>
              </a:ext>
            </a:extLst>
          </p:cNvPr>
          <p:cNvSpPr/>
          <p:nvPr/>
        </p:nvSpPr>
        <p:spPr>
          <a:xfrm>
            <a:off x="0" y="764704"/>
            <a:ext cx="87692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</a:rPr>
              <a:t>5</a:t>
            </a:r>
            <a:r>
              <a:rPr lang="en-US" altLang="zh-CN" b="1" dirty="0">
                <a:solidFill>
                  <a:srgbClr val="0000FF"/>
                </a:solidFill>
              </a:rPr>
              <a:t>. The distribution of suitable habitats of </a:t>
            </a:r>
            <a:r>
              <a:rPr lang="en-US" altLang="zh-CN" b="1" i="1" dirty="0">
                <a:solidFill>
                  <a:srgbClr val="0000FF"/>
                </a:solidFill>
              </a:rPr>
              <a:t>D. gigas</a:t>
            </a:r>
            <a:r>
              <a:rPr lang="en-US" altLang="zh-CN" b="1" dirty="0">
                <a:solidFill>
                  <a:srgbClr val="0000FF"/>
                </a:solidFill>
              </a:rPr>
              <a:t> within eddy 1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92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1579917" y="56818"/>
            <a:ext cx="59769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+mn-lt"/>
                <a:ea typeface="楷体" pitchFamily="49" charset="-122"/>
              </a:rPr>
              <a:t>Summary</a:t>
            </a:r>
            <a:endParaRPr lang="zh-CN" altLang="en-US" sz="4000" b="1" dirty="0">
              <a:solidFill>
                <a:srgbClr val="FF0000"/>
              </a:solidFill>
              <a:latin typeface="+mn-lt"/>
              <a:ea typeface="楷体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3615" y="1268760"/>
            <a:ext cx="91440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eddy lifetime in equatorial water was relatively short, with only three eddies persisting for more than two weeks from April to June, 2017.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eddies were taken with a lifetime above two weeks, which revealed that the environmental conditions around the eddies significantly changed. When the eddy persisted for 8-10 days, SST and vertical temperature gradually decreased, but Chl-a significantly increased.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HSI model based on  SST, Temp_50m, Temp_100 m and Chl-a, was better to examine the habitat changes of D. gigas around the eddy.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CN" altLang="zh-C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environmental changes are help for the formation of high-quality habitats, which increases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gigas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abundance and catch, and droves the shift of the gravity centers of fishing ground with the eddy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CN" altLang="zh-C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eddy-induced Ekman pumping led to the transportation of deep waters with rich nutrients into the euphotic layer, promoted the reproduction of bait organisms and yielded favorable water temperature conditions for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gigas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65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I:\围网照片\PICT0227.JPG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999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:\围网照片\DSCF0039.JPG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4400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I:\围网照片\DSCF0040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9999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I:\围网照片\DSCF0005.JPG"/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29000"/>
            <a:ext cx="464400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692275" y="2420938"/>
            <a:ext cx="6264275" cy="1655762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zh-CN" altLang="en-US" sz="4800"/>
              <a:t>谢  谢！</a:t>
            </a:r>
            <a:endParaRPr lang="en-US" altLang="zh-CN" sz="4800"/>
          </a:p>
        </p:txBody>
      </p:sp>
      <p:sp>
        <p:nvSpPr>
          <p:cNvPr id="4" name="矩形 3"/>
          <p:cNvSpPr/>
          <p:nvPr/>
        </p:nvSpPr>
        <p:spPr>
          <a:xfrm>
            <a:off x="656505" y="2996952"/>
            <a:ext cx="78309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u="sng" dirty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Thanks for your attention</a:t>
            </a:r>
            <a:endParaRPr lang="zh-CN" altLang="en-US" sz="5400" u="sng" dirty="0">
              <a:solidFill>
                <a:srgbClr val="FFFF00"/>
              </a:solidFill>
              <a:latin typeface="华文新魏" pitchFamily="2" charset="-122"/>
              <a:ea typeface="华文新魏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39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195513" y="56818"/>
            <a:ext cx="4752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+mn-lt"/>
                <a:ea typeface="楷体" pitchFamily="49" charset="-122"/>
              </a:rPr>
              <a:t>Outline</a:t>
            </a:r>
            <a:endParaRPr lang="zh-CN" altLang="en-US" sz="4000" b="1" dirty="0">
              <a:solidFill>
                <a:srgbClr val="FF0000"/>
              </a:solidFill>
              <a:latin typeface="+mn-lt"/>
              <a:ea typeface="楷体" pitchFamily="49" charset="-122"/>
            </a:endParaRPr>
          </a:p>
        </p:txBody>
      </p:sp>
      <p:sp>
        <p:nvSpPr>
          <p:cNvPr id="7" name="内容占位符 3"/>
          <p:cNvSpPr txBox="1">
            <a:spLocks/>
          </p:cNvSpPr>
          <p:nvPr/>
        </p:nvSpPr>
        <p:spPr bwMode="auto">
          <a:xfrm>
            <a:off x="719138" y="1987649"/>
            <a:ext cx="7704137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ts val="600"/>
              </a:spcBef>
              <a:buFont typeface="Arial" charset="0"/>
              <a:buAutoNum type="arabicPeriod"/>
            </a:pPr>
            <a:r>
              <a:rPr lang="en-US" altLang="zh-CN" sz="3600" dirty="0">
                <a:solidFill>
                  <a:srgbClr val="0000FF"/>
                </a:solidFill>
                <a:latin typeface="华文新魏" pitchFamily="2" charset="-122"/>
                <a:ea typeface="华文新魏" pitchFamily="2" charset="-122"/>
              </a:rPr>
              <a:t>Background</a:t>
            </a:r>
          </a:p>
          <a:p>
            <a:pPr eaLnBrk="1" hangingPunct="1">
              <a:lnSpc>
                <a:spcPct val="200000"/>
              </a:lnSpc>
              <a:spcBef>
                <a:spcPts val="600"/>
              </a:spcBef>
              <a:buFont typeface="Arial" charset="0"/>
              <a:buAutoNum type="arabicPeriod"/>
            </a:pPr>
            <a:r>
              <a:rPr lang="en-US" altLang="zh-CN" sz="3600" dirty="0">
                <a:solidFill>
                  <a:srgbClr val="0000FF"/>
                </a:solidFill>
                <a:latin typeface="华文新魏" pitchFamily="2" charset="-122"/>
                <a:ea typeface="华文新魏" pitchFamily="2" charset="-122"/>
              </a:rPr>
              <a:t>Results</a:t>
            </a:r>
          </a:p>
          <a:p>
            <a:pPr eaLnBrk="1" hangingPunct="1">
              <a:lnSpc>
                <a:spcPct val="200000"/>
              </a:lnSpc>
              <a:spcBef>
                <a:spcPts val="600"/>
              </a:spcBef>
              <a:buFont typeface="Arial" charset="0"/>
              <a:buAutoNum type="arabicPeriod"/>
            </a:pPr>
            <a:r>
              <a:rPr lang="en-US" altLang="zh-CN" sz="3600" dirty="0">
                <a:solidFill>
                  <a:srgbClr val="0000FF"/>
                </a:solidFill>
                <a:latin typeface="华文新魏" pitchFamily="2" charset="-122"/>
                <a:ea typeface="华文新魏" pitchFamily="2" charset="-122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86604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579917" y="56818"/>
            <a:ext cx="59769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+mn-lt"/>
                <a:ea typeface="楷体" pitchFamily="49" charset="-122"/>
              </a:rPr>
              <a:t>Research background</a:t>
            </a:r>
            <a:endParaRPr lang="zh-CN" altLang="en-US" sz="4000" b="1" dirty="0">
              <a:solidFill>
                <a:srgbClr val="FF0000"/>
              </a:solidFill>
              <a:latin typeface="+mn-lt"/>
              <a:ea typeface="楷体" pitchFamily="49" charset="-122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812167" y="4079287"/>
            <a:ext cx="25318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400" i="1" dirty="0" err="1">
                <a:solidFill>
                  <a:srgbClr val="0000FF"/>
                </a:solidFill>
              </a:rPr>
              <a:t>Dosidicus</a:t>
            </a:r>
            <a:r>
              <a:rPr lang="en-US" altLang="zh-CN" sz="2400" i="1" dirty="0">
                <a:solidFill>
                  <a:srgbClr val="0000FF"/>
                </a:solidFill>
              </a:rPr>
              <a:t> gigas</a:t>
            </a:r>
            <a:endParaRPr lang="zh-CN" altLang="en-US" sz="2400" i="1" dirty="0">
              <a:solidFill>
                <a:srgbClr val="0000FF"/>
              </a:solidFill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5179676" y="4585329"/>
            <a:ext cx="4176464" cy="208403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n"/>
              <a:defRPr/>
            </a:pPr>
            <a:r>
              <a:rPr lang="en-US" altLang="zh-CN" sz="2000" dirty="0">
                <a:ea typeface="华文新魏" pitchFamily="2" charset="-122"/>
                <a:cs typeface="Times New Roman" panose="02020603050405020304" pitchFamily="18" charset="0"/>
              </a:rPr>
              <a:t>Economically important species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n"/>
              <a:defRPr/>
            </a:pPr>
            <a:r>
              <a:rPr lang="en-US" altLang="zh-CN" sz="2000" dirty="0">
                <a:solidFill>
                  <a:srgbClr val="333333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</a:t>
            </a:r>
            <a:r>
              <a:rPr lang="en-US" altLang="zh-CN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ide distribution in the Eastern Pacific Ocean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n"/>
              <a:defRPr/>
            </a:pPr>
            <a:r>
              <a:rPr lang="en-US" altLang="zh-CN" sz="2000" dirty="0">
                <a:ea typeface="华文新魏" pitchFamily="2" charset="-122"/>
                <a:cs typeface="Times New Roman" panose="02020603050405020304" pitchFamily="18" charset="0"/>
              </a:rPr>
              <a:t>Subject to complicated environmental changes (ENSO, SST, NPP, SSH, etc. 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2579" y="5445224"/>
            <a:ext cx="4914291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/>
              <a:t>Figure</a:t>
            </a:r>
            <a:r>
              <a:rPr lang="en-US" altLang="zh-CN" sz="1400" dirty="0"/>
              <a:t> Geographical distribution of </a:t>
            </a:r>
            <a:r>
              <a:rPr lang="en-US" altLang="zh-CN" sz="1400" i="1" dirty="0" err="1"/>
              <a:t>Dosidicus</a:t>
            </a:r>
            <a:r>
              <a:rPr lang="en-US" altLang="zh-CN" sz="1400" i="1" dirty="0"/>
              <a:t> gigas </a:t>
            </a:r>
            <a:r>
              <a:rPr lang="en-US" altLang="zh-CN" sz="1400" dirty="0"/>
              <a:t>with oceanic environmental conditions [major tropical Pacific currents, the eddy and sea surface temperature (SST)] in the Eastern Pacific Ocean. </a:t>
            </a:r>
            <a:endParaRPr lang="zh-CN" altLang="zh-CN" sz="1400" dirty="0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23A3FBF-17A8-4D32-BE3E-7D3F7E02CA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19" b="1601"/>
          <a:stretch/>
        </p:blipFill>
        <p:spPr>
          <a:xfrm>
            <a:off x="-54259" y="1569249"/>
            <a:ext cx="5202323" cy="3659951"/>
          </a:xfrm>
          <a:prstGeom prst="rect">
            <a:avLst/>
          </a:prstGeom>
        </p:spPr>
      </p:pic>
      <p:sp>
        <p:nvSpPr>
          <p:cNvPr id="11" name="内容占位符 5">
            <a:extLst>
              <a:ext uri="{FF2B5EF4-FFF2-40B4-BE49-F238E27FC236}">
                <a16:creationId xmlns="" xmlns:a16="http://schemas.microsoft.com/office/drawing/2014/main" id="{6D8198B6-21C6-43BB-A12A-E3FE0E35AB68}"/>
              </a:ext>
            </a:extLst>
          </p:cNvPr>
          <p:cNvSpPr txBox="1">
            <a:spLocks/>
          </p:cNvSpPr>
          <p:nvPr/>
        </p:nvSpPr>
        <p:spPr>
          <a:xfrm>
            <a:off x="5220072" y="1726754"/>
            <a:ext cx="4176464" cy="2013339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n"/>
              <a:defRPr/>
            </a:pPr>
            <a:r>
              <a:rPr lang="en-US" altLang="zh-CN" sz="2000" dirty="0">
                <a:ea typeface="华文新魏" pitchFamily="2" charset="-122"/>
                <a:cs typeface="Times New Roman" panose="02020603050405020304" pitchFamily="18" charset="0"/>
              </a:rPr>
              <a:t>Marine material transportation and heat transfer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n"/>
              <a:defRPr/>
            </a:pPr>
            <a:r>
              <a:rPr lang="en-US" altLang="zh-CN" sz="2000" dirty="0">
                <a:ea typeface="华文新魏" pitchFamily="2" charset="-122"/>
                <a:cs typeface="Times New Roman" panose="02020603050405020304" pitchFamily="18" charset="0"/>
              </a:rPr>
              <a:t>Redistribution in nutrients and plankton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n"/>
              <a:defRPr/>
            </a:pPr>
            <a:r>
              <a:rPr lang="en-US" altLang="zh-CN" sz="2000" dirty="0">
                <a:ea typeface="华文新魏" pitchFamily="2" charset="-122"/>
                <a:cs typeface="Times New Roman" panose="02020603050405020304" pitchFamily="18" charset="0"/>
              </a:rPr>
              <a:t>Large amounts of fishes around the eddies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="" xmlns:a16="http://schemas.microsoft.com/office/drawing/2014/main" id="{F6077EBB-2508-45B9-90AC-CAF4F01D6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3148" y="1162188"/>
            <a:ext cx="25318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400" dirty="0">
                <a:solidFill>
                  <a:srgbClr val="0000FF"/>
                </a:solidFill>
              </a:rPr>
              <a:t>Mesoscale</a:t>
            </a:r>
            <a:r>
              <a:rPr lang="en-US" altLang="zh-C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400" dirty="0">
                <a:solidFill>
                  <a:srgbClr val="0000FF"/>
                </a:solidFill>
              </a:rPr>
              <a:t>eddy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2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1579917" y="56818"/>
            <a:ext cx="59769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+mn-lt"/>
                <a:ea typeface="楷体" pitchFamily="49" charset="-122"/>
              </a:rPr>
              <a:t>Research background</a:t>
            </a:r>
            <a:endParaRPr lang="zh-CN" altLang="en-US" sz="4000" b="1" dirty="0">
              <a:solidFill>
                <a:srgbClr val="FF0000"/>
              </a:solidFill>
              <a:latin typeface="+mn-lt"/>
              <a:ea typeface="楷体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56218" y="3487509"/>
            <a:ext cx="38242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CN" dirty="0">
                <a:ea typeface="宋体" pitchFamily="2" charset="-122"/>
              </a:rPr>
              <a:t>Clarify the characteristics of eddies in the equatorial waters;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>
                <a:ea typeface="宋体" pitchFamily="2" charset="-122"/>
              </a:rPr>
              <a:t>Evaluate eddy impacts on the biophysical environment of the equatorial waters;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>
                <a:ea typeface="宋体" pitchFamily="2" charset="-122"/>
              </a:rPr>
              <a:t>Examine the relationship between eddy activity and the abundance and habitat distribution </a:t>
            </a:r>
            <a:r>
              <a:rPr lang="en-US" altLang="zh-CN" i="1" dirty="0">
                <a:ea typeface="宋体" pitchFamily="2" charset="-122"/>
              </a:rPr>
              <a:t>D. gigas</a:t>
            </a:r>
            <a:r>
              <a:rPr lang="en-US" altLang="zh-CN" dirty="0">
                <a:ea typeface="宋体" pitchFamily="2" charset="-122"/>
              </a:rPr>
              <a:t>;</a:t>
            </a:r>
          </a:p>
        </p:txBody>
      </p:sp>
      <p:sp>
        <p:nvSpPr>
          <p:cNvPr id="8" name="矩形 7"/>
          <p:cNvSpPr/>
          <p:nvPr/>
        </p:nvSpPr>
        <p:spPr>
          <a:xfrm>
            <a:off x="3761551" y="4393359"/>
            <a:ext cx="1649936" cy="419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0000FF"/>
                </a:solidFill>
                <a:ea typeface="宋体" pitchFamily="2" charset="-122"/>
              </a:rPr>
              <a:t>Objectives</a:t>
            </a:r>
          </a:p>
        </p:txBody>
      </p:sp>
      <p:sp>
        <p:nvSpPr>
          <p:cNvPr id="9" name="矩形 8"/>
          <p:cNvSpPr/>
          <p:nvPr/>
        </p:nvSpPr>
        <p:spPr>
          <a:xfrm>
            <a:off x="54640" y="5781708"/>
            <a:ext cx="5339084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Monthly distributions of fishing positions for the Chinese squid-jigging vessels from April to June 2017 on the fishing ground of </a:t>
            </a:r>
            <a:r>
              <a:rPr lang="en-US" altLang="zh-CN" sz="1600" i="1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Dosidicus</a:t>
            </a:r>
            <a:r>
              <a:rPr lang="en-US" altLang="zh-CN" sz="1600" i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gigas</a:t>
            </a:r>
            <a:r>
              <a:rPr lang="en-US" altLang="zh-CN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in the equator.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FFFD0D0-F483-4419-B88D-B59FA23E7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4" y="1315623"/>
            <a:ext cx="5368121" cy="433066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3AB4E7D2-A222-4CE7-88A7-DFE08E9646B4}"/>
              </a:ext>
            </a:extLst>
          </p:cNvPr>
          <p:cNvSpPr/>
          <p:nvPr/>
        </p:nvSpPr>
        <p:spPr>
          <a:xfrm>
            <a:off x="5372888" y="3061260"/>
            <a:ext cx="1649936" cy="419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0000FF"/>
                </a:solidFill>
                <a:ea typeface="宋体" pitchFamily="2" charset="-122"/>
              </a:rPr>
              <a:t>Objectives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55D2AB39-DFC4-4F86-9768-9E61C86D8AED}"/>
              </a:ext>
            </a:extLst>
          </p:cNvPr>
          <p:cNvSpPr/>
          <p:nvPr/>
        </p:nvSpPr>
        <p:spPr>
          <a:xfrm>
            <a:off x="5113667" y="1375715"/>
            <a:ext cx="40835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0000FF"/>
                </a:solidFill>
                <a:ea typeface="宋体" pitchFamily="2" charset="-122"/>
              </a:rPr>
              <a:t>Fishing </a:t>
            </a:r>
            <a:r>
              <a:rPr lang="en-US" altLang="zh-CN" sz="2400" dirty="0" smtClean="0">
                <a:solidFill>
                  <a:srgbClr val="0000FF"/>
                </a:solidFill>
                <a:ea typeface="宋体" pitchFamily="2" charset="-122"/>
              </a:rPr>
              <a:t>ground </a:t>
            </a:r>
            <a:r>
              <a:rPr lang="en-US" altLang="zh-CN" sz="2400" dirty="0">
                <a:solidFill>
                  <a:srgbClr val="0000FF"/>
                </a:solidFill>
                <a:ea typeface="宋体" pitchFamily="2" charset="-122"/>
              </a:rPr>
              <a:t>at equator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2991B1C8-FF95-4EC0-8C5C-621C2AE450F4}"/>
              </a:ext>
            </a:extLst>
          </p:cNvPr>
          <p:cNvSpPr/>
          <p:nvPr/>
        </p:nvSpPr>
        <p:spPr>
          <a:xfrm>
            <a:off x="5372888" y="1837380"/>
            <a:ext cx="38242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CN" dirty="0">
                <a:ea typeface="华文新魏" pitchFamily="2" charset="-122"/>
              </a:rPr>
              <a:t>Time range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: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April-June, 2017</a:t>
            </a:r>
            <a:r>
              <a:rPr lang="en-US" altLang="zh-CN" dirty="0">
                <a:ea typeface="宋体" pitchFamily="2" charset="-122"/>
              </a:rPr>
              <a:t>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>
                <a:ea typeface="华文新魏" pitchFamily="2" charset="-122"/>
              </a:rPr>
              <a:t>Fishing ground: 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5</a:t>
            </a:r>
            <a:r>
              <a:rPr lang="en-US" altLang="zh-CN" baseline="30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N-5</a:t>
            </a:r>
            <a:r>
              <a:rPr lang="en-US" altLang="zh-CN" baseline="30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S and 125</a:t>
            </a:r>
            <a:r>
              <a:rPr lang="en-US" altLang="zh-CN" baseline="30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-85</a:t>
            </a:r>
            <a:r>
              <a:rPr lang="en-US" altLang="zh-CN" baseline="30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W</a:t>
            </a:r>
            <a:r>
              <a:rPr lang="en-US" altLang="zh-CN" dirty="0">
                <a:ea typeface="宋体" pitchFamily="2" charset="-122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00164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1579917" y="56818"/>
            <a:ext cx="59769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+mn-lt"/>
                <a:ea typeface="楷体" pitchFamily="49" charset="-122"/>
              </a:rPr>
              <a:t>Materials</a:t>
            </a:r>
            <a:endParaRPr lang="zh-CN" altLang="en-US" sz="4000" b="1" dirty="0">
              <a:solidFill>
                <a:srgbClr val="FF0000"/>
              </a:solidFill>
              <a:latin typeface="+mn-lt"/>
              <a:ea typeface="楷体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8128" y="1520788"/>
            <a:ext cx="2808000" cy="381642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  <a:ea typeface="黑体" pitchFamily="49" charset="-122"/>
                <a:cs typeface="Times New Roman" pitchFamily="18" charset="0"/>
              </a:rPr>
              <a:t>Fisheries data</a:t>
            </a:r>
          </a:p>
          <a:p>
            <a:pPr algn="ctr"/>
            <a:endParaRPr lang="en-US" altLang="zh-CN" dirty="0">
              <a:solidFill>
                <a:schemeClr val="tx1"/>
              </a:solidFill>
              <a:ea typeface="黑体" pitchFamily="49" charset="-122"/>
              <a:cs typeface="Times New Roman" pitchFamily="18" charset="0"/>
            </a:endParaRPr>
          </a:p>
          <a:p>
            <a:r>
              <a:rPr lang="en-US" altLang="zh-CN" dirty="0">
                <a:solidFill>
                  <a:schemeClr val="tx1"/>
                </a:solidFill>
                <a:ea typeface="黑体" pitchFamily="49" charset="-122"/>
                <a:cs typeface="Times New Roman" pitchFamily="18" charset="0"/>
              </a:rPr>
              <a:t>Fishing date (year and month);</a:t>
            </a:r>
          </a:p>
          <a:p>
            <a:r>
              <a:rPr lang="en-US" altLang="zh-CN" dirty="0">
                <a:solidFill>
                  <a:schemeClr val="tx1"/>
                </a:solidFill>
                <a:ea typeface="黑体" pitchFamily="49" charset="-122"/>
                <a:cs typeface="Times New Roman" pitchFamily="18" charset="0"/>
              </a:rPr>
              <a:t>Fishing position (latitude and longitude); </a:t>
            </a:r>
          </a:p>
          <a:p>
            <a:r>
              <a:rPr lang="en-US" altLang="zh-CN" dirty="0">
                <a:solidFill>
                  <a:schemeClr val="tx1"/>
                </a:solidFill>
                <a:ea typeface="黑体" pitchFamily="49" charset="-122"/>
                <a:cs typeface="Times New Roman" pitchFamily="18" charset="0"/>
              </a:rPr>
              <a:t>Catch (unit: tons);</a:t>
            </a:r>
          </a:p>
          <a:p>
            <a:r>
              <a:rPr lang="en-US" altLang="zh-CN" dirty="0">
                <a:solidFill>
                  <a:schemeClr val="tx1"/>
                </a:solidFill>
                <a:ea typeface="黑体" pitchFamily="49" charset="-122"/>
                <a:cs typeface="Times New Roman" pitchFamily="18" charset="0"/>
              </a:rPr>
              <a:t>Fishing effort (fishing days);</a:t>
            </a:r>
          </a:p>
          <a:p>
            <a:r>
              <a:rPr lang="en-US" altLang="zh-CN" dirty="0">
                <a:solidFill>
                  <a:schemeClr val="tx1"/>
                </a:solidFill>
                <a:ea typeface="黑体" pitchFamily="49" charset="-122"/>
                <a:cs typeface="Times New Roman" pitchFamily="18" charset="0"/>
              </a:rPr>
              <a:t>CPUE (t/d);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6152698" y="1520788"/>
                <a:ext cx="2808312" cy="381642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>
                    <a:solidFill>
                      <a:srgbClr val="FF0000"/>
                    </a:solidFill>
                    <a:ea typeface="黑体" pitchFamily="49" charset="-122"/>
                    <a:cs typeface="Times New Roman" pitchFamily="18" charset="0"/>
                  </a:rPr>
                  <a:t>Environmental data</a:t>
                </a:r>
              </a:p>
              <a:p>
                <a:pPr algn="ctr"/>
                <a:endParaRPr lang="en-US" altLang="zh-CN" dirty="0">
                  <a:solidFill>
                    <a:schemeClr val="tx1"/>
                  </a:solidFill>
                  <a:ea typeface="黑体" pitchFamily="49" charset="-122"/>
                  <a:cs typeface="Times New Roman" pitchFamily="18" charset="0"/>
                </a:endParaRPr>
              </a:p>
              <a:p>
                <a:r>
                  <a:rPr lang="en-US" altLang="zh-CN" sz="1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The water temperature data at seven different layers (0m, 30m, 50m, 75m, 100m, 120m, 150m )</a:t>
                </a:r>
                <a:endParaRPr lang="en-US" altLang="zh-CN" dirty="0">
                  <a:solidFill>
                    <a:schemeClr val="tx1"/>
                  </a:solidFill>
                  <a:ea typeface="黑体" pitchFamily="49" charset="-122"/>
                  <a:cs typeface="Times New Roman" pitchFamily="18" charset="0"/>
                </a:endParaRPr>
              </a:p>
              <a:p>
                <a:r>
                  <a:rPr lang="en-US" altLang="zh-CN" dirty="0">
                    <a:solidFill>
                      <a:schemeClr val="tx1"/>
                    </a:solidFill>
                    <a:ea typeface="黑体" pitchFamily="49" charset="-122"/>
                    <a:cs typeface="Times New Roman" pitchFamily="18" charset="0"/>
                  </a:rPr>
                  <a:t>(</a:t>
                </a:r>
                <a:r>
                  <a:rPr lang="en-US" altLang="zh-CN" sz="1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time resolution: three days</a:t>
                </a:r>
                <a:endParaRPr lang="en-US" altLang="zh-CN" dirty="0">
                  <a:solidFill>
                    <a:schemeClr val="tx1"/>
                  </a:solidFill>
                  <a:ea typeface="黑体" pitchFamily="49" charset="-122"/>
                  <a:cs typeface="Times New Roman" pitchFamily="18" charset="0"/>
                </a:endParaRPr>
              </a:p>
              <a:p>
                <a:r>
                  <a:rPr lang="en-US" altLang="zh-CN" sz="1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spatial resolution: 0.1</a:t>
                </a:r>
                <a:r>
                  <a:rPr lang="en-US" altLang="zh-CN" sz="1800" baseline="300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o</a:t>
                </a:r>
                <a14:m>
                  <m:oMath xmlns:m="http://schemas.openxmlformats.org/officeDocument/2006/math">
                    <m:r>
                      <a:rPr lang="en-US" altLang="zh-CN" sz="180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0.1</a:t>
                </a:r>
                <a:r>
                  <a:rPr lang="en-US" altLang="zh-CN" sz="1800" baseline="300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o </a:t>
                </a:r>
                <a:r>
                  <a:rPr lang="en-US" altLang="zh-CN" dirty="0">
                    <a:solidFill>
                      <a:schemeClr val="tx1"/>
                    </a:solidFill>
                    <a:ea typeface="黑体" pitchFamily="49" charset="-122"/>
                    <a:cs typeface="Times New Roman" pitchFamily="18" charset="0"/>
                  </a:rPr>
                  <a:t>)</a:t>
                </a:r>
              </a:p>
              <a:p>
                <a:endParaRPr lang="en-US" altLang="zh-CN" dirty="0">
                  <a:solidFill>
                    <a:schemeClr val="tx1"/>
                  </a:solidFill>
                  <a:ea typeface="黑体" pitchFamily="49" charset="-122"/>
                  <a:cs typeface="Times New Roman" pitchFamily="18" charset="0"/>
                </a:endParaRPr>
              </a:p>
              <a:p>
                <a:r>
                  <a:rPr lang="en-US" altLang="zh-CN" sz="1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Chl-a concentration</a:t>
                </a:r>
                <a:endParaRPr lang="en-US" altLang="zh-CN" dirty="0">
                  <a:solidFill>
                    <a:schemeClr val="tx1"/>
                  </a:solidFill>
                  <a:ea typeface="黑体" pitchFamily="49" charset="-122"/>
                  <a:cs typeface="Times New Roman" pitchFamily="18" charset="0"/>
                </a:endParaRPr>
              </a:p>
              <a:p>
                <a:r>
                  <a:rPr lang="en-US" altLang="zh-CN" dirty="0">
                    <a:solidFill>
                      <a:schemeClr val="tx1"/>
                    </a:solidFill>
                    <a:ea typeface="黑体" pitchFamily="49" charset="-122"/>
                    <a:cs typeface="Times New Roman" pitchFamily="18" charset="0"/>
                  </a:rPr>
                  <a:t>(</a:t>
                </a:r>
                <a:r>
                  <a:rPr lang="en-US" altLang="zh-CN" sz="1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time resolution: one days</a:t>
                </a:r>
                <a:endParaRPr lang="en-US" altLang="zh-CN" dirty="0">
                  <a:solidFill>
                    <a:schemeClr val="tx1"/>
                  </a:solidFill>
                  <a:ea typeface="黑体" pitchFamily="49" charset="-122"/>
                  <a:cs typeface="Times New Roman" pitchFamily="18" charset="0"/>
                </a:endParaRPr>
              </a:p>
              <a:p>
                <a:r>
                  <a:rPr lang="en-US" altLang="zh-CN" sz="1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spatial resolution: 4km</a:t>
                </a:r>
                <a:r>
                  <a:rPr lang="en-US" altLang="zh-CN" dirty="0">
                    <a:solidFill>
                      <a:schemeClr val="tx1"/>
                    </a:solidFill>
                    <a:ea typeface="黑体" pitchFamily="49" charset="-122"/>
                    <a:cs typeface="Times New Roman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698" y="1520788"/>
                <a:ext cx="2808312" cy="3816424"/>
              </a:xfrm>
              <a:prstGeom prst="rect">
                <a:avLst/>
              </a:prstGeom>
              <a:blipFill>
                <a:blip r:embed="rId3"/>
                <a:stretch>
                  <a:fillRect l="-2808" r="-5184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3132152" y="1520788"/>
                <a:ext cx="2808000" cy="381642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>
                    <a:solidFill>
                      <a:srgbClr val="FF0000"/>
                    </a:solidFill>
                    <a:ea typeface="黑体" pitchFamily="49" charset="-122"/>
                    <a:cs typeface="Times New Roman" pitchFamily="18" charset="0"/>
                  </a:rPr>
                  <a:t>Geostrophic field data</a:t>
                </a:r>
              </a:p>
              <a:p>
                <a:r>
                  <a:rPr lang="en-US" altLang="zh-CN" dirty="0">
                    <a:solidFill>
                      <a:schemeClr val="tx1"/>
                    </a:solidFill>
                    <a:ea typeface="黑体" pitchFamily="49" charset="-122"/>
                    <a:cs typeface="Times New Roman" pitchFamily="18" charset="0"/>
                  </a:rPr>
                  <a:t>U: </a:t>
                </a:r>
                <a:r>
                  <a:rPr lang="en-US" altLang="zh-CN" sz="1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East component</a:t>
                </a:r>
                <a:endParaRPr lang="en-US" altLang="zh-CN" dirty="0">
                  <a:solidFill>
                    <a:schemeClr val="tx1"/>
                  </a:solidFill>
                  <a:ea typeface="黑体" pitchFamily="49" charset="-122"/>
                  <a:cs typeface="Times New Roman" pitchFamily="18" charset="0"/>
                </a:endParaRPr>
              </a:p>
              <a:p>
                <a:endParaRPr lang="en-US" altLang="zh-CN" dirty="0">
                  <a:solidFill>
                    <a:schemeClr val="tx1"/>
                  </a:solidFill>
                  <a:ea typeface="黑体" pitchFamily="49" charset="-122"/>
                  <a:cs typeface="Times New Roman" pitchFamily="18" charset="0"/>
                </a:endParaRPr>
              </a:p>
              <a:p>
                <a:r>
                  <a:rPr lang="en-US" altLang="zh-CN" dirty="0">
                    <a:solidFill>
                      <a:schemeClr val="tx1"/>
                    </a:solidFill>
                    <a:ea typeface="黑体" pitchFamily="49" charset="-122"/>
                    <a:cs typeface="Times New Roman" pitchFamily="18" charset="0"/>
                  </a:rPr>
                  <a:t>V: </a:t>
                </a:r>
                <a:r>
                  <a:rPr lang="en-US" altLang="zh-CN" sz="1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North component</a:t>
                </a:r>
                <a:endParaRPr lang="en-US" altLang="zh-CN" dirty="0">
                  <a:solidFill>
                    <a:schemeClr val="tx1"/>
                  </a:solidFill>
                  <a:ea typeface="黑体" pitchFamily="49" charset="-122"/>
                  <a:cs typeface="Times New Roman" pitchFamily="18" charset="0"/>
                </a:endParaRPr>
              </a:p>
              <a:p>
                <a:endParaRPr lang="en-US" altLang="zh-CN" dirty="0">
                  <a:solidFill>
                    <a:schemeClr val="tx1"/>
                  </a:solidFill>
                  <a:ea typeface="黑体" pitchFamily="49" charset="-122"/>
                  <a:cs typeface="Times New Roman" pitchFamily="18" charset="0"/>
                </a:endParaRPr>
              </a:p>
              <a:p>
                <a:r>
                  <a:rPr lang="en-US" altLang="zh-CN" dirty="0">
                    <a:solidFill>
                      <a:schemeClr val="tx1"/>
                    </a:solidFill>
                    <a:ea typeface="黑体" pitchFamily="49" charset="-122"/>
                    <a:cs typeface="Times New Roman" pitchFamily="18" charset="0"/>
                  </a:rPr>
                  <a:t>SLA: </a:t>
                </a:r>
                <a:r>
                  <a:rPr lang="en-US" altLang="zh-CN" sz="1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Sea level anomaly</a:t>
                </a:r>
                <a:endParaRPr lang="en-US" altLang="zh-CN" dirty="0">
                  <a:solidFill>
                    <a:schemeClr val="tx1"/>
                  </a:solidFill>
                  <a:ea typeface="黑体" pitchFamily="49" charset="-122"/>
                  <a:cs typeface="Times New Roman" pitchFamily="18" charset="0"/>
                </a:endParaRPr>
              </a:p>
              <a:p>
                <a:endParaRPr lang="en-US" altLang="zh-CN" dirty="0">
                  <a:solidFill>
                    <a:schemeClr val="tx1"/>
                  </a:solidFill>
                  <a:ea typeface="黑体" pitchFamily="49" charset="-122"/>
                  <a:cs typeface="Times New Roman" pitchFamily="18" charset="0"/>
                </a:endParaRPr>
              </a:p>
              <a:p>
                <a:r>
                  <a:rPr lang="en-US" altLang="zh-CN" dirty="0">
                    <a:solidFill>
                      <a:schemeClr val="tx1"/>
                    </a:solidFill>
                    <a:ea typeface="黑体" pitchFamily="49" charset="-122"/>
                    <a:cs typeface="Times New Roman" pitchFamily="18" charset="0"/>
                  </a:rPr>
                  <a:t>(</a:t>
                </a:r>
                <a:r>
                  <a:rPr lang="en-US" altLang="zh-CN" sz="1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time resolution: one day</a:t>
                </a:r>
                <a:endParaRPr lang="en-US" altLang="zh-CN" dirty="0">
                  <a:solidFill>
                    <a:schemeClr val="tx1"/>
                  </a:solidFill>
                  <a:ea typeface="黑体" pitchFamily="49" charset="-122"/>
                  <a:cs typeface="Times New Roman" pitchFamily="18" charset="0"/>
                </a:endParaRPr>
              </a:p>
              <a:p>
                <a:r>
                  <a:rPr lang="en-US" altLang="zh-CN" sz="1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spatial resolution:0.25</a:t>
                </a:r>
                <a:r>
                  <a:rPr lang="en-US" altLang="zh-CN" sz="1800" baseline="300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o</a:t>
                </a:r>
                <a14:m>
                  <m:oMath xmlns:m="http://schemas.openxmlformats.org/officeDocument/2006/math">
                    <m:r>
                      <a:rPr lang="en-US" altLang="zh-CN" sz="18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180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 0.25</a:t>
                </a:r>
                <a:r>
                  <a:rPr lang="en-US" altLang="zh-CN" sz="1800" baseline="300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o </a:t>
                </a:r>
                <a:r>
                  <a:rPr lang="en-US" altLang="zh-CN" dirty="0">
                    <a:solidFill>
                      <a:schemeClr val="tx1"/>
                    </a:solidFill>
                    <a:ea typeface="黑体" pitchFamily="49" charset="-122"/>
                    <a:cs typeface="Times New Roman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2152" y="1520788"/>
                <a:ext cx="2808000" cy="3816424"/>
              </a:xfrm>
              <a:prstGeom prst="rect">
                <a:avLst/>
              </a:prstGeom>
              <a:blipFill>
                <a:blip r:embed="rId4"/>
                <a:stretch>
                  <a:fillRect l="-1732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: 圆角 8">
            <a:extLst>
              <a:ext uri="{FF2B5EF4-FFF2-40B4-BE49-F238E27FC236}">
                <a16:creationId xmlns="" xmlns:a16="http://schemas.microsoft.com/office/drawing/2014/main" id="{2E34A7CF-FF6E-4F06-BABF-E420CA70FBEE}"/>
              </a:ext>
            </a:extLst>
          </p:cNvPr>
          <p:cNvSpPr/>
          <p:nvPr/>
        </p:nvSpPr>
        <p:spPr>
          <a:xfrm>
            <a:off x="221840" y="5445224"/>
            <a:ext cx="2519812" cy="1080120"/>
          </a:xfrm>
          <a:prstGeom prst="round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National Distant-water Fisheries Data Center of China (NDFDC)</a:t>
            </a:r>
            <a:endParaRPr lang="zh-CN" altLang="en-US" dirty="0"/>
          </a:p>
        </p:txBody>
      </p:sp>
      <p:sp>
        <p:nvSpPr>
          <p:cNvPr id="12" name="矩形: 圆角 11">
            <a:extLst>
              <a:ext uri="{FF2B5EF4-FFF2-40B4-BE49-F238E27FC236}">
                <a16:creationId xmlns="" xmlns:a16="http://schemas.microsoft.com/office/drawing/2014/main" id="{7A7266F4-9967-454A-B961-BF442D021D04}"/>
              </a:ext>
            </a:extLst>
          </p:cNvPr>
          <p:cNvSpPr/>
          <p:nvPr/>
        </p:nvSpPr>
        <p:spPr>
          <a:xfrm>
            <a:off x="3275856" y="5445224"/>
            <a:ext cx="2519812" cy="1080120"/>
          </a:xfrm>
          <a:prstGeom prst="round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800" dirty="0">
                <a:effectLst/>
                <a:ea typeface="Times New Roman" panose="02020603050405020304" pitchFamily="18" charset="0"/>
              </a:rPr>
              <a:t> </a:t>
            </a:r>
            <a:r>
              <a:rPr lang="en-US" altLang="zh-CN" sz="1800" dirty="0" err="1">
                <a:effectLst/>
                <a:ea typeface="Times New Roman" panose="02020603050405020304" pitchFamily="18" charset="0"/>
              </a:rPr>
              <a:t>NetCDF</a:t>
            </a:r>
            <a:r>
              <a:rPr lang="en-US" altLang="zh-CN" sz="1800" dirty="0">
                <a:effectLst/>
                <a:ea typeface="Times New Roman" panose="02020603050405020304" pitchFamily="18" charset="0"/>
              </a:rPr>
              <a:t> Subset Service (NCSS) under </a:t>
            </a:r>
            <a:r>
              <a:rPr lang="en-US" altLang="zh-CN" sz="1800" dirty="0" err="1">
                <a:effectLst/>
                <a:ea typeface="Times New Roman" panose="02020603050405020304" pitchFamily="18" charset="0"/>
              </a:rPr>
              <a:t>Unidata</a:t>
            </a:r>
            <a:endParaRPr lang="zh-CN" altLang="en-US" dirty="0"/>
          </a:p>
        </p:txBody>
      </p:sp>
      <p:sp>
        <p:nvSpPr>
          <p:cNvPr id="13" name="矩形: 圆角 12">
            <a:extLst>
              <a:ext uri="{FF2B5EF4-FFF2-40B4-BE49-F238E27FC236}">
                <a16:creationId xmlns="" xmlns:a16="http://schemas.microsoft.com/office/drawing/2014/main" id="{6E483CCE-EC48-4BB0-A193-26E9A445D98C}"/>
              </a:ext>
            </a:extLst>
          </p:cNvPr>
          <p:cNvSpPr/>
          <p:nvPr/>
        </p:nvSpPr>
        <p:spPr>
          <a:xfrm>
            <a:off x="6372200" y="5445224"/>
            <a:ext cx="2519812" cy="1080120"/>
          </a:xfrm>
          <a:prstGeom prst="round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Asia Pacific Data Research Center (APDRC)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2653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1503167" y="22141"/>
            <a:ext cx="59769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+mn-lt"/>
                <a:ea typeface="楷体" pitchFamily="49" charset="-122"/>
              </a:rPr>
              <a:t>Methods</a:t>
            </a:r>
            <a:endParaRPr lang="zh-CN" altLang="en-US" sz="4000" b="1" dirty="0">
              <a:solidFill>
                <a:srgbClr val="FF0000"/>
              </a:solidFill>
              <a:latin typeface="+mn-lt"/>
              <a:ea typeface="楷体" pitchFamily="49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F2699A4F-B37B-424F-97FF-D20C770C4004}"/>
              </a:ext>
            </a:extLst>
          </p:cNvPr>
          <p:cNvSpPr/>
          <p:nvPr/>
        </p:nvSpPr>
        <p:spPr>
          <a:xfrm>
            <a:off x="1619672" y="879168"/>
            <a:ext cx="7128000" cy="1934707"/>
          </a:xfrm>
          <a:prstGeom prst="rect">
            <a:avLst/>
          </a:prstGeom>
          <a:solidFill>
            <a:srgbClr val="5FF3C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下箭头 12"/>
          <p:cNvSpPr/>
          <p:nvPr/>
        </p:nvSpPr>
        <p:spPr>
          <a:xfrm>
            <a:off x="4794577" y="2886792"/>
            <a:ext cx="504056" cy="288000"/>
          </a:xfrm>
          <a:prstGeom prst="downArrow">
            <a:avLst/>
          </a:prstGeom>
          <a:solidFill>
            <a:srgbClr val="7030A0">
              <a:alpha val="45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>
            <a:extLst>
              <a:ext uri="{FF2B5EF4-FFF2-40B4-BE49-F238E27FC236}">
                <a16:creationId xmlns="" xmlns:a16="http://schemas.microsoft.com/office/drawing/2014/main" id="{CC85A65D-7753-46EC-BE67-97C739187E1A}"/>
              </a:ext>
            </a:extLst>
          </p:cNvPr>
          <p:cNvSpPr/>
          <p:nvPr/>
        </p:nvSpPr>
        <p:spPr>
          <a:xfrm>
            <a:off x="1825232" y="1758366"/>
            <a:ext cx="1653662" cy="79420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chemeClr val="tx1"/>
                </a:solidFill>
                <a:ea typeface="黑体" pitchFamily="49" charset="-122"/>
                <a:cs typeface="Times New Roman" pitchFamily="18" charset="0"/>
              </a:rPr>
              <a:t>U: </a:t>
            </a:r>
            <a:r>
              <a:rPr lang="en-US" altLang="zh-CN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East component</a:t>
            </a:r>
          </a:p>
          <a:p>
            <a:endParaRPr lang="en-US" altLang="zh-CN" sz="1400" dirty="0">
              <a:solidFill>
                <a:schemeClr val="tx1"/>
              </a:solidFill>
              <a:ea typeface="黑体" pitchFamily="49" charset="-122"/>
              <a:cs typeface="Times New Roman" pitchFamily="18" charset="0"/>
            </a:endParaRPr>
          </a:p>
          <a:p>
            <a:r>
              <a:rPr lang="en-US" altLang="zh-CN" sz="1400" dirty="0">
                <a:solidFill>
                  <a:schemeClr val="tx1"/>
                </a:solidFill>
                <a:ea typeface="黑体" pitchFamily="49" charset="-122"/>
                <a:cs typeface="Times New Roman" pitchFamily="18" charset="0"/>
              </a:rPr>
              <a:t>V: </a:t>
            </a:r>
            <a:r>
              <a:rPr lang="en-US" altLang="zh-CN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North component</a:t>
            </a:r>
            <a:endParaRPr lang="en-US" altLang="zh-CN" sz="1400" dirty="0">
              <a:solidFill>
                <a:schemeClr val="tx1"/>
              </a:solidFill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="" xmlns:a16="http://schemas.microsoft.com/office/drawing/2014/main" id="{A4F5EF95-5839-41E5-A48D-CA18AF519363}"/>
              </a:ext>
            </a:extLst>
          </p:cNvPr>
          <p:cNvSpPr txBox="1"/>
          <p:nvPr/>
        </p:nvSpPr>
        <p:spPr>
          <a:xfrm>
            <a:off x="1807648" y="953267"/>
            <a:ext cx="165366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FF0000"/>
                </a:solidFill>
                <a:ea typeface="黑体" pitchFamily="49" charset="-122"/>
                <a:cs typeface="Times New Roman" pitchFamily="18" charset="0"/>
              </a:rPr>
              <a:t>Geostrophic field data</a:t>
            </a:r>
          </a:p>
        </p:txBody>
      </p:sp>
      <p:sp>
        <p:nvSpPr>
          <p:cNvPr id="68" name="矩形 67">
            <a:extLst>
              <a:ext uri="{FF2B5EF4-FFF2-40B4-BE49-F238E27FC236}">
                <a16:creationId xmlns="" xmlns:a16="http://schemas.microsoft.com/office/drawing/2014/main" id="{3AB07511-9706-486D-AA8E-778F7A68D3A4}"/>
              </a:ext>
            </a:extLst>
          </p:cNvPr>
          <p:cNvSpPr/>
          <p:nvPr/>
        </p:nvSpPr>
        <p:spPr>
          <a:xfrm>
            <a:off x="4104041" y="1757668"/>
            <a:ext cx="1885130" cy="795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chemeClr val="tx1"/>
                </a:solidFill>
                <a:ea typeface="黑体" pitchFamily="49" charset="-122"/>
                <a:cs typeface="Times New Roman" pitchFamily="18" charset="0"/>
              </a:rPr>
              <a:t>1.</a:t>
            </a:r>
            <a:r>
              <a:rPr lang="en-US" altLang="zh-CN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the center of eddy</a:t>
            </a:r>
            <a:endParaRPr lang="en-US" altLang="zh-CN" sz="1400" dirty="0">
              <a:solidFill>
                <a:schemeClr val="tx1"/>
              </a:solidFill>
              <a:ea typeface="黑体" pitchFamily="49" charset="-122"/>
              <a:cs typeface="Times New Roman" pitchFamily="18" charset="0"/>
            </a:endParaRPr>
          </a:p>
          <a:p>
            <a:r>
              <a:rPr lang="en-US" altLang="zh-CN" sz="1400" dirty="0">
                <a:solidFill>
                  <a:schemeClr val="tx1"/>
                </a:solidFill>
                <a:ea typeface="黑体" pitchFamily="49" charset="-122"/>
                <a:cs typeface="Times New Roman" pitchFamily="18" charset="0"/>
              </a:rPr>
              <a:t>2.</a:t>
            </a:r>
            <a:r>
              <a:rPr lang="en-US" altLang="zh-CN" sz="140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the boundary of eddy</a:t>
            </a:r>
            <a:endParaRPr lang="en-US" altLang="zh-CN" sz="1400" dirty="0">
              <a:solidFill>
                <a:schemeClr val="tx1"/>
              </a:solidFill>
              <a:ea typeface="黑体" pitchFamily="49" charset="-122"/>
              <a:cs typeface="Times New Roman" pitchFamily="18" charset="0"/>
            </a:endParaRPr>
          </a:p>
          <a:p>
            <a:r>
              <a:rPr lang="en-US" altLang="zh-CN" sz="1400" dirty="0">
                <a:solidFill>
                  <a:schemeClr val="tx1"/>
                </a:solidFill>
                <a:ea typeface="黑体" pitchFamily="49" charset="-122"/>
                <a:cs typeface="Times New Roman" pitchFamily="18" charset="0"/>
              </a:rPr>
              <a:t>3.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the lifetime of eddy</a:t>
            </a:r>
            <a:endParaRPr lang="en-US" altLang="zh-CN" sz="1400" dirty="0">
              <a:solidFill>
                <a:schemeClr val="tx1"/>
              </a:solidFill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="" xmlns:a16="http://schemas.microsoft.com/office/drawing/2014/main" id="{2A863763-B899-4E07-8F43-6C36DCF2688A}"/>
              </a:ext>
            </a:extLst>
          </p:cNvPr>
          <p:cNvSpPr txBox="1"/>
          <p:nvPr/>
        </p:nvSpPr>
        <p:spPr>
          <a:xfrm>
            <a:off x="4092800" y="953267"/>
            <a:ext cx="188513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FF0000"/>
                </a:solidFill>
                <a:ea typeface="黑体" pitchFamily="49" charset="-122"/>
                <a:cs typeface="Times New Roman" pitchFamily="18" charset="0"/>
              </a:rPr>
              <a:t>Vector geometry method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="" xmlns:a16="http://schemas.microsoft.com/office/drawing/2014/main" id="{88D772E3-4E05-46E5-AA67-2BDD497F77EA}"/>
              </a:ext>
            </a:extLst>
          </p:cNvPr>
          <p:cNvSpPr txBox="1"/>
          <p:nvPr/>
        </p:nvSpPr>
        <p:spPr>
          <a:xfrm>
            <a:off x="6609419" y="946545"/>
            <a:ext cx="1779629" cy="5832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zh-CN" sz="18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ea typeface="黑体" pitchFamily="49" charset="-122"/>
                <a:cs typeface="Times New Roman" pitchFamily="18" charset="0"/>
              </a:rPr>
              <a:t>Characteristic of eddy</a:t>
            </a:r>
          </a:p>
        </p:txBody>
      </p:sp>
      <p:sp>
        <p:nvSpPr>
          <p:cNvPr id="81" name="矩形 80">
            <a:extLst>
              <a:ext uri="{FF2B5EF4-FFF2-40B4-BE49-F238E27FC236}">
                <a16:creationId xmlns="" xmlns:a16="http://schemas.microsoft.com/office/drawing/2014/main" id="{CA00C300-9ED1-4B96-8BF3-B3D1D60B3E87}"/>
              </a:ext>
            </a:extLst>
          </p:cNvPr>
          <p:cNvSpPr/>
          <p:nvPr/>
        </p:nvSpPr>
        <p:spPr>
          <a:xfrm>
            <a:off x="6601663" y="1744690"/>
            <a:ext cx="1885130" cy="795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1.Type         2.Position</a:t>
            </a:r>
          </a:p>
          <a:p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3.</a:t>
            </a:r>
            <a:r>
              <a:rPr lang="en-US" altLang="zh-CN" sz="140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Boundary 4.Lifetime</a:t>
            </a:r>
            <a:endParaRPr lang="en-US" altLang="zh-CN" sz="1400" dirty="0">
              <a:solidFill>
                <a:schemeClr val="tx1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et al </a:t>
            </a:r>
          </a:p>
        </p:txBody>
      </p:sp>
      <p:grpSp>
        <p:nvGrpSpPr>
          <p:cNvPr id="102" name="组合 101">
            <a:extLst>
              <a:ext uri="{FF2B5EF4-FFF2-40B4-BE49-F238E27FC236}">
                <a16:creationId xmlns="" xmlns:a16="http://schemas.microsoft.com/office/drawing/2014/main" id="{1B014C51-CEEE-45FB-9803-B1F0017EBE5D}"/>
              </a:ext>
            </a:extLst>
          </p:cNvPr>
          <p:cNvGrpSpPr/>
          <p:nvPr/>
        </p:nvGrpSpPr>
        <p:grpSpPr>
          <a:xfrm>
            <a:off x="1616655" y="4761367"/>
            <a:ext cx="7128000" cy="1980000"/>
            <a:chOff x="1159296" y="4535836"/>
            <a:chExt cx="7128000" cy="1980000"/>
          </a:xfrm>
        </p:grpSpPr>
        <p:sp>
          <p:nvSpPr>
            <p:cNvPr id="45" name="TextBox 13">
              <a:extLst>
                <a:ext uri="{FF2B5EF4-FFF2-40B4-BE49-F238E27FC236}">
                  <a16:creationId xmlns="" xmlns:a16="http://schemas.microsoft.com/office/drawing/2014/main" id="{D919D028-7461-476B-920A-20CE17CEEAA9}"/>
                </a:ext>
              </a:extLst>
            </p:cNvPr>
            <p:cNvSpPr txBox="1"/>
            <p:nvPr/>
          </p:nvSpPr>
          <p:spPr>
            <a:xfrm>
              <a:off x="1159296" y="4535836"/>
              <a:ext cx="7128000" cy="198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  <p:sp>
          <p:nvSpPr>
            <p:cNvPr id="41" name="文本框 2"/>
            <p:cNvSpPr txBox="1">
              <a:spLocks noChangeArrowheads="1"/>
            </p:cNvSpPr>
            <p:nvPr/>
          </p:nvSpPr>
          <p:spPr bwMode="auto">
            <a:xfrm>
              <a:off x="1325534" y="4892677"/>
              <a:ext cx="1368896" cy="67801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zh-CN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2539246" y="5073001"/>
              <a:ext cx="184730" cy="271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1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>
              <a:off x="1204230" y="4923859"/>
              <a:ext cx="161150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Environmental data</a:t>
              </a:r>
            </a:p>
            <a:p>
              <a:pPr algn="ctr"/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(SST,Temp_50, Temp_100 and Chl-a)</a:t>
              </a:r>
            </a:p>
          </p:txBody>
        </p:sp>
        <p:sp>
          <p:nvSpPr>
            <p:cNvPr id="73" name="文本框 35">
              <a:extLst>
                <a:ext uri="{FF2B5EF4-FFF2-40B4-BE49-F238E27FC236}">
                  <a16:creationId xmlns="" xmlns:a16="http://schemas.microsoft.com/office/drawing/2014/main" id="{823114CF-A6EF-45A8-8D4D-4BD516445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2555" y="5693532"/>
              <a:ext cx="1368896" cy="61402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zh-CN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6" name="TextBox 59">
              <a:extLst>
                <a:ext uri="{FF2B5EF4-FFF2-40B4-BE49-F238E27FC236}">
                  <a16:creationId xmlns="" xmlns:a16="http://schemas.microsoft.com/office/drawing/2014/main" id="{D2C03DBC-BA1E-44E3-AD47-D1C692DB2EBC}"/>
                </a:ext>
              </a:extLst>
            </p:cNvPr>
            <p:cNvSpPr txBox="1"/>
            <p:nvPr/>
          </p:nvSpPr>
          <p:spPr>
            <a:xfrm>
              <a:off x="1362860" y="5785561"/>
              <a:ext cx="12264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itchFamily="2" charset="-122"/>
                  <a:cs typeface="Times New Roman" pitchFamily="18" charset="0"/>
                </a:rPr>
                <a:t>Fishery data (Fishing effort)</a:t>
              </a:r>
              <a:endParaRPr lang="en-US" altLang="zh-CN" sz="12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6" name="文本框 2">
              <a:extLst>
                <a:ext uri="{FF2B5EF4-FFF2-40B4-BE49-F238E27FC236}">
                  <a16:creationId xmlns="" xmlns:a16="http://schemas.microsoft.com/office/drawing/2014/main" id="{D91CEEFF-B97A-481A-A936-7D8058B12A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7904" y="4869360"/>
              <a:ext cx="1595773" cy="67801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zh-CN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="" xmlns:a16="http://schemas.microsoft.com/office/drawing/2014/main" id="{7BB109AA-EEDE-4D00-8C6A-19C2613CE140}"/>
                    </a:ext>
                  </a:extLst>
                </p:cNvPr>
                <p:cNvSpPr txBox="1"/>
                <p:nvPr/>
              </p:nvSpPr>
              <p:spPr>
                <a:xfrm>
                  <a:off x="2826091" y="5189130"/>
                  <a:ext cx="737797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 days</a:t>
                  </a:r>
                </a:p>
                <a:p>
                  <a:pPr algn="ctr"/>
                  <a:r>
                    <a:rPr lang="en-US" altLang="zh-CN" sz="1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0.1</a:t>
                  </a:r>
                  <a:r>
                    <a:rPr lang="en-US" altLang="zh-CN" sz="10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  <a14:m>
                    <m:oMath xmlns:m="http://schemas.openxmlformats.org/officeDocument/2006/math">
                      <m:r>
                        <a:rPr lang="en-US" altLang="zh-CN" sz="1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0.1</m:t>
                      </m:r>
                      <m:r>
                        <m:rPr>
                          <m:nor/>
                        </m:rPr>
                        <a:rPr lang="en-US" altLang="zh-CN" sz="1000" b="0" i="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o</m:t>
                      </m:r>
                    </m:oMath>
                  </a14:m>
                  <a:endParaRPr lang="zh-CN" altLang="en-US" sz="1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7BB109AA-EEDE-4D00-8C6A-19C2613CE1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6091" y="5189130"/>
                  <a:ext cx="737797" cy="400110"/>
                </a:xfrm>
                <a:prstGeom prst="rect">
                  <a:avLst/>
                </a:prstGeom>
                <a:blipFill>
                  <a:blip r:embed="rId3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矩形 48">
              <a:extLst>
                <a:ext uri="{FF2B5EF4-FFF2-40B4-BE49-F238E27FC236}">
                  <a16:creationId xmlns="" xmlns:a16="http://schemas.microsoft.com/office/drawing/2014/main" id="{FE7BB866-E616-4672-9899-F8735CEB92E5}"/>
                </a:ext>
              </a:extLst>
            </p:cNvPr>
            <p:cNvSpPr/>
            <p:nvPr/>
          </p:nvSpPr>
          <p:spPr>
            <a:xfrm>
              <a:off x="3659426" y="4908517"/>
              <a:ext cx="17145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dirty="0"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Develop SI model for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dirty="0"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each environmental variable</a:t>
              </a:r>
            </a:p>
          </p:txBody>
        </p:sp>
        <p:sp>
          <p:nvSpPr>
            <p:cNvPr id="59" name="文本框 2">
              <a:extLst>
                <a:ext uri="{FF2B5EF4-FFF2-40B4-BE49-F238E27FC236}">
                  <a16:creationId xmlns="" xmlns:a16="http://schemas.microsoft.com/office/drawing/2014/main" id="{32BA2B1C-F733-4735-A3A6-AFA36BAEBE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6342" y="5661535"/>
              <a:ext cx="1580494" cy="67801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zh-CN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="" xmlns:a16="http://schemas.microsoft.com/office/drawing/2014/main" id="{8CFD593B-3460-4B4A-AC47-9A809B2E8600}"/>
                </a:ext>
              </a:extLst>
            </p:cNvPr>
            <p:cNvSpPr/>
            <p:nvPr/>
          </p:nvSpPr>
          <p:spPr>
            <a:xfrm>
              <a:off x="3659426" y="5693532"/>
              <a:ext cx="17145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dirty="0"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Calculate fishing effort, CPUE, catch, HSI in different periods</a:t>
              </a: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="" xmlns:a16="http://schemas.microsoft.com/office/drawing/2014/main" id="{669BE479-589C-416E-9B12-7A30170D90FB}"/>
                </a:ext>
              </a:extLst>
            </p:cNvPr>
            <p:cNvGrpSpPr/>
            <p:nvPr/>
          </p:nvGrpSpPr>
          <p:grpSpPr>
            <a:xfrm>
              <a:off x="5743374" y="4653136"/>
              <a:ext cx="2025710" cy="848088"/>
              <a:chOff x="5749333" y="4811383"/>
              <a:chExt cx="2025710" cy="848088"/>
            </a:xfrm>
          </p:grpSpPr>
          <p:sp>
            <p:nvSpPr>
              <p:cNvPr id="63" name="文本框 35">
                <a:extLst>
                  <a:ext uri="{FF2B5EF4-FFF2-40B4-BE49-F238E27FC236}">
                    <a16:creationId xmlns="" xmlns:a16="http://schemas.microsoft.com/office/drawing/2014/main" id="{2753897F-F1AE-407E-8951-CA2531D360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49333" y="4811383"/>
                <a:ext cx="2025710" cy="82164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zh-CN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矩形 49">
                <a:extLst>
                  <a:ext uri="{FF2B5EF4-FFF2-40B4-BE49-F238E27FC236}">
                    <a16:creationId xmlns="" xmlns:a16="http://schemas.microsoft.com/office/drawing/2014/main" id="{F10E5FD8-53B8-479D-9178-C26A2A9A8E98}"/>
                  </a:ext>
                </a:extLst>
              </p:cNvPr>
              <p:cNvSpPr/>
              <p:nvPr/>
            </p:nvSpPr>
            <p:spPr>
              <a:xfrm>
                <a:off x="5749333" y="4828474"/>
                <a:ext cx="202571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itchFamily="2" charset="-122"/>
                    <a:cs typeface="Times New Roman" pitchFamily="18" charset="0"/>
                  </a:rPr>
                  <a:t>Evaluate the performance of the AMM-based  HSI model and assess the habitat suitability of </a:t>
                </a:r>
                <a:r>
                  <a:rPr lang="en-US" altLang="zh-CN" sz="12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itchFamily="2" charset="-122"/>
                    <a:cs typeface="Times New Roman" pitchFamily="18" charset="0"/>
                  </a:rPr>
                  <a:t>D. gigas </a:t>
                </a:r>
                <a:r>
                  <a:rPr lang="en-US" altLang="zh-CN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itchFamily="2" charset="-122"/>
                    <a:cs typeface="Times New Roman" pitchFamily="18" charset="0"/>
                  </a:rPr>
                  <a:t>in eddy</a:t>
                </a:r>
              </a:p>
            </p:txBody>
          </p:sp>
        </p:grpSp>
        <p:grpSp>
          <p:nvGrpSpPr>
            <p:cNvPr id="21" name="组合 20">
              <a:extLst>
                <a:ext uri="{FF2B5EF4-FFF2-40B4-BE49-F238E27FC236}">
                  <a16:creationId xmlns="" xmlns:a16="http://schemas.microsoft.com/office/drawing/2014/main" id="{760E9D24-6490-4A8E-AFC8-F166BBBFC76F}"/>
                </a:ext>
              </a:extLst>
            </p:cNvPr>
            <p:cNvGrpSpPr/>
            <p:nvPr/>
          </p:nvGrpSpPr>
          <p:grpSpPr>
            <a:xfrm>
              <a:off x="5750005" y="5724909"/>
              <a:ext cx="2219390" cy="678014"/>
              <a:chOff x="5765314" y="5820787"/>
              <a:chExt cx="2219390" cy="678014"/>
            </a:xfrm>
          </p:grpSpPr>
          <p:sp>
            <p:nvSpPr>
              <p:cNvPr id="64" name="文本框 35">
                <a:extLst>
                  <a:ext uri="{FF2B5EF4-FFF2-40B4-BE49-F238E27FC236}">
                    <a16:creationId xmlns="" xmlns:a16="http://schemas.microsoft.com/office/drawing/2014/main" id="{6F29DEF2-5C65-49E1-BD14-C817ADFD86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65314" y="5820787"/>
                <a:ext cx="2025710" cy="678014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zh-CN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="" xmlns:a16="http://schemas.microsoft.com/office/drawing/2014/main" id="{F85C6D89-178A-48DF-8FF7-724F80976A57}"/>
                  </a:ext>
                </a:extLst>
              </p:cNvPr>
              <p:cNvSpPr/>
              <p:nvPr/>
            </p:nvSpPr>
            <p:spPr>
              <a:xfrm>
                <a:off x="5815115" y="5830525"/>
                <a:ext cx="2169589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poor habitat: 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HSI</a:t>
                </a:r>
                <a:r>
                  <a:rPr lang="zh-CN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0.2</a:t>
                </a:r>
                <a:endParaRPr lang="fr-FR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fr-FR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common habitat: 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0.2&lt;HSI&lt;0.6</a:t>
                </a:r>
                <a:endParaRPr lang="fr-FR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fr-FR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suitable habitat: 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HSI≥0.6</a:t>
                </a:r>
                <a:endParaRPr lang="fr-FR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3" name="直接连接符 22">
              <a:extLst>
                <a:ext uri="{FF2B5EF4-FFF2-40B4-BE49-F238E27FC236}">
                  <a16:creationId xmlns="" xmlns:a16="http://schemas.microsoft.com/office/drawing/2014/main" id="{33F73072-354F-4B99-A8D9-4265FB0E49D9}"/>
                </a:ext>
              </a:extLst>
            </p:cNvPr>
            <p:cNvCxnSpPr>
              <a:cxnSpLocks/>
            </p:cNvCxnSpPr>
            <p:nvPr/>
          </p:nvCxnSpPr>
          <p:spPr>
            <a:xfrm>
              <a:off x="2694430" y="5247024"/>
              <a:ext cx="136692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="" xmlns:a16="http://schemas.microsoft.com/office/drawing/2014/main" id="{41E884C5-D668-4F1F-A2F3-B3A11D478D58}"/>
                </a:ext>
              </a:extLst>
            </p:cNvPr>
            <p:cNvCxnSpPr>
              <a:cxnSpLocks/>
            </p:cNvCxnSpPr>
            <p:nvPr/>
          </p:nvCxnSpPr>
          <p:spPr>
            <a:xfrm>
              <a:off x="2679042" y="6016503"/>
              <a:ext cx="136692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="" xmlns:a16="http://schemas.microsoft.com/office/drawing/2014/main" id="{00CE8972-0F78-4748-A2AF-72982252C8FB}"/>
                </a:ext>
              </a:extLst>
            </p:cNvPr>
            <p:cNvCxnSpPr>
              <a:cxnSpLocks/>
            </p:cNvCxnSpPr>
            <p:nvPr/>
          </p:nvCxnSpPr>
          <p:spPr>
            <a:xfrm>
              <a:off x="2824443" y="5240391"/>
              <a:ext cx="6679" cy="776002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>
              <a:extLst>
                <a:ext uri="{FF2B5EF4-FFF2-40B4-BE49-F238E27FC236}">
                  <a16:creationId xmlns="" xmlns:a16="http://schemas.microsoft.com/office/drawing/2014/main" id="{56CCBA36-20B6-4B7F-9A97-6C8D4C4B4F09}"/>
                </a:ext>
              </a:extLst>
            </p:cNvPr>
            <p:cNvCxnSpPr>
              <a:cxnSpLocks/>
            </p:cNvCxnSpPr>
            <p:nvPr/>
          </p:nvCxnSpPr>
          <p:spPr>
            <a:xfrm>
              <a:off x="5303677" y="5208366"/>
              <a:ext cx="438664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="" xmlns:a16="http://schemas.microsoft.com/office/drawing/2014/main" id="{5DF1E008-07E2-45EA-B2B3-537EB1F09F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1122" y="5647765"/>
              <a:ext cx="746344" cy="1114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>
              <a:extLst>
                <a:ext uri="{FF2B5EF4-FFF2-40B4-BE49-F238E27FC236}">
                  <a16:creationId xmlns="" xmlns:a16="http://schemas.microsoft.com/office/drawing/2014/main" id="{7CC3C539-BF38-4F7F-9FF0-B23E01F63820}"/>
                </a:ext>
              </a:extLst>
            </p:cNvPr>
            <p:cNvCxnSpPr>
              <a:cxnSpLocks/>
            </p:cNvCxnSpPr>
            <p:nvPr/>
          </p:nvCxnSpPr>
          <p:spPr>
            <a:xfrm>
              <a:off x="3582938" y="5223114"/>
              <a:ext cx="136011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>
              <a:extLst>
                <a:ext uri="{FF2B5EF4-FFF2-40B4-BE49-F238E27FC236}">
                  <a16:creationId xmlns="" xmlns:a16="http://schemas.microsoft.com/office/drawing/2014/main" id="{6F1FB368-5539-4989-BFCC-9B166EDBEBC7}"/>
                </a:ext>
              </a:extLst>
            </p:cNvPr>
            <p:cNvCxnSpPr>
              <a:cxnSpLocks/>
            </p:cNvCxnSpPr>
            <p:nvPr/>
          </p:nvCxnSpPr>
          <p:spPr>
            <a:xfrm>
              <a:off x="3577466" y="6057812"/>
              <a:ext cx="136011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>
              <a:extLst>
                <a:ext uri="{FF2B5EF4-FFF2-40B4-BE49-F238E27FC236}">
                  <a16:creationId xmlns="" xmlns:a16="http://schemas.microsoft.com/office/drawing/2014/main" id="{950FB525-3C69-4792-8B8F-7920C53BE031}"/>
                </a:ext>
              </a:extLst>
            </p:cNvPr>
            <p:cNvCxnSpPr>
              <a:cxnSpLocks/>
            </p:cNvCxnSpPr>
            <p:nvPr/>
          </p:nvCxnSpPr>
          <p:spPr>
            <a:xfrm>
              <a:off x="3577557" y="5237718"/>
              <a:ext cx="0" cy="820094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>
              <a:extLst>
                <a:ext uri="{FF2B5EF4-FFF2-40B4-BE49-F238E27FC236}">
                  <a16:creationId xmlns="" xmlns:a16="http://schemas.microsoft.com/office/drawing/2014/main" id="{5AAD16A2-90DC-4AF2-93FE-8DB35150FE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03677" y="6000541"/>
              <a:ext cx="446328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>
              <a:extLst>
                <a:ext uri="{FF2B5EF4-FFF2-40B4-BE49-F238E27FC236}">
                  <a16:creationId xmlns="" xmlns:a16="http://schemas.microsoft.com/office/drawing/2014/main" id="{CC668494-7632-4A62-8860-53C4AF41EE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56229" y="5485375"/>
              <a:ext cx="6631" cy="219705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组合 100">
            <a:extLst>
              <a:ext uri="{FF2B5EF4-FFF2-40B4-BE49-F238E27FC236}">
                <a16:creationId xmlns="" xmlns:a16="http://schemas.microsoft.com/office/drawing/2014/main" id="{8A6407E8-CF72-4167-8E29-5A83E910951D}"/>
              </a:ext>
            </a:extLst>
          </p:cNvPr>
          <p:cNvGrpSpPr/>
          <p:nvPr/>
        </p:nvGrpSpPr>
        <p:grpSpPr>
          <a:xfrm>
            <a:off x="1619672" y="3262438"/>
            <a:ext cx="7128000" cy="1080000"/>
            <a:chOff x="1182724" y="3235512"/>
            <a:chExt cx="7128000" cy="1080000"/>
          </a:xfrm>
        </p:grpSpPr>
        <p:sp>
          <p:nvSpPr>
            <p:cNvPr id="14" name="TextBox 13"/>
            <p:cNvSpPr txBox="1"/>
            <p:nvPr/>
          </p:nvSpPr>
          <p:spPr>
            <a:xfrm>
              <a:off x="1182724" y="3235512"/>
              <a:ext cx="7128000" cy="1080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  <p:sp>
          <p:nvSpPr>
            <p:cNvPr id="40" name="文本框 41"/>
            <p:cNvSpPr txBox="1">
              <a:spLocks noChangeArrowheads="1"/>
            </p:cNvSpPr>
            <p:nvPr/>
          </p:nvSpPr>
          <p:spPr bwMode="auto">
            <a:xfrm>
              <a:off x="1325534" y="3361762"/>
              <a:ext cx="1578415" cy="82749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zh-C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361511" y="3392356"/>
              <a:ext cx="157658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Case: lifetime&gt;2 weeks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(6 days as a period)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3661646" y="3679614"/>
              <a:ext cx="1504131" cy="2710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zh-CN" sz="11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3" name="文本框 35"/>
            <p:cNvSpPr txBox="1">
              <a:spLocks noChangeArrowheads="1"/>
            </p:cNvSpPr>
            <p:nvPr/>
          </p:nvSpPr>
          <p:spPr bwMode="auto">
            <a:xfrm>
              <a:off x="3537003" y="3367881"/>
              <a:ext cx="2123852" cy="8280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zh-CN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4" name="TextBox 59">
              <a:extLst>
                <a:ext uri="{FF2B5EF4-FFF2-40B4-BE49-F238E27FC236}">
                  <a16:creationId xmlns="" xmlns:a16="http://schemas.microsoft.com/office/drawing/2014/main" id="{850ADC04-7EA9-46DB-9F95-F89639EC0DF5}"/>
                </a:ext>
              </a:extLst>
            </p:cNvPr>
            <p:cNvSpPr txBox="1"/>
            <p:nvPr/>
          </p:nvSpPr>
          <p:spPr>
            <a:xfrm>
              <a:off x="3543024" y="3414249"/>
              <a:ext cx="2110901" cy="828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changes of SST</a:t>
              </a:r>
              <a:r>
                <a:rPr lang="en-US" altLang="zh-CN" sz="14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, vertica</a:t>
              </a:r>
              <a:r>
                <a:rPr lang="en-US" altLang="zh-CN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l </a:t>
              </a:r>
              <a:r>
                <a:rPr lang="en-US" altLang="zh-CN" sz="14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temperature and Chl-a in different periods</a:t>
              </a:r>
              <a:endParaRPr lang="en-US" altLang="zh-CN" sz="14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文本框 36"/>
            <p:cNvSpPr txBox="1">
              <a:spLocks noChangeArrowheads="1"/>
            </p:cNvSpPr>
            <p:nvPr/>
          </p:nvSpPr>
          <p:spPr bwMode="auto">
            <a:xfrm>
              <a:off x="6282379" y="3385071"/>
              <a:ext cx="1841631" cy="8280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zh-CN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="" xmlns:a16="http://schemas.microsoft.com/office/drawing/2014/main" id="{440CE337-EA68-4060-AA52-F69890C6BEA8}"/>
                </a:ext>
              </a:extLst>
            </p:cNvPr>
            <p:cNvSpPr/>
            <p:nvPr/>
          </p:nvSpPr>
          <p:spPr>
            <a:xfrm>
              <a:off x="6221795" y="3450389"/>
              <a:ext cx="196279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The influences of eddies on the biophysical environment</a:t>
              </a:r>
              <a:endPara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3" name="直接连接符 92">
              <a:extLst>
                <a:ext uri="{FF2B5EF4-FFF2-40B4-BE49-F238E27FC236}">
                  <a16:creationId xmlns="" xmlns:a16="http://schemas.microsoft.com/office/drawing/2014/main" id="{2945A3ED-37E3-478A-888B-DE567D04B3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5816" y="3812194"/>
              <a:ext cx="600736" cy="2942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>
              <a:extLst>
                <a:ext uri="{FF2B5EF4-FFF2-40B4-BE49-F238E27FC236}">
                  <a16:creationId xmlns="" xmlns:a16="http://schemas.microsoft.com/office/drawing/2014/main" id="{BD9C59C9-6E4A-4F5B-8963-AC349E52EE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67785" y="3799071"/>
              <a:ext cx="600736" cy="2942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下箭头 12">
            <a:extLst>
              <a:ext uri="{FF2B5EF4-FFF2-40B4-BE49-F238E27FC236}">
                <a16:creationId xmlns="" xmlns:a16="http://schemas.microsoft.com/office/drawing/2014/main" id="{2A2BE624-E401-43B0-9492-F41326CCEB31}"/>
              </a:ext>
            </a:extLst>
          </p:cNvPr>
          <p:cNvSpPr/>
          <p:nvPr/>
        </p:nvSpPr>
        <p:spPr>
          <a:xfrm>
            <a:off x="4756920" y="4397689"/>
            <a:ext cx="504056" cy="288000"/>
          </a:xfrm>
          <a:prstGeom prst="downArrow">
            <a:avLst/>
          </a:prstGeom>
          <a:solidFill>
            <a:srgbClr val="7030A0">
              <a:alpha val="45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左大括号 103">
            <a:extLst>
              <a:ext uri="{FF2B5EF4-FFF2-40B4-BE49-F238E27FC236}">
                <a16:creationId xmlns="" xmlns:a16="http://schemas.microsoft.com/office/drawing/2014/main" id="{088C840F-BD8C-4054-A974-8D072636F1FA}"/>
              </a:ext>
            </a:extLst>
          </p:cNvPr>
          <p:cNvSpPr/>
          <p:nvPr/>
        </p:nvSpPr>
        <p:spPr bwMode="auto">
          <a:xfrm>
            <a:off x="1230295" y="879168"/>
            <a:ext cx="214312" cy="1934707"/>
          </a:xfrm>
          <a:prstGeom prst="leftBrace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FFFFFF"/>
                </a:outerShdw>
              </a:effectLst>
              <a:ea typeface="宋体" pitchFamily="2" charset="-122"/>
            </a:endParaRPr>
          </a:p>
        </p:txBody>
      </p:sp>
      <p:sp>
        <p:nvSpPr>
          <p:cNvPr id="105" name="左大括号 104">
            <a:extLst>
              <a:ext uri="{FF2B5EF4-FFF2-40B4-BE49-F238E27FC236}">
                <a16:creationId xmlns="" xmlns:a16="http://schemas.microsoft.com/office/drawing/2014/main" id="{3517F00C-0425-40C0-B444-7959E584B491}"/>
              </a:ext>
            </a:extLst>
          </p:cNvPr>
          <p:cNvSpPr/>
          <p:nvPr/>
        </p:nvSpPr>
        <p:spPr bwMode="auto">
          <a:xfrm>
            <a:off x="1216926" y="3206273"/>
            <a:ext cx="214312" cy="1191416"/>
          </a:xfrm>
          <a:prstGeom prst="leftBrace">
            <a:avLst/>
          </a:prstGeom>
          <a:solidFill>
            <a:srgbClr val="B0DFA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FFFFFF"/>
                </a:outerShdw>
              </a:effectLst>
              <a:ea typeface="宋体" pitchFamily="2" charset="-122"/>
            </a:endParaRPr>
          </a:p>
        </p:txBody>
      </p:sp>
      <p:sp>
        <p:nvSpPr>
          <p:cNvPr id="106" name="左大括号 105">
            <a:extLst>
              <a:ext uri="{FF2B5EF4-FFF2-40B4-BE49-F238E27FC236}">
                <a16:creationId xmlns="" xmlns:a16="http://schemas.microsoft.com/office/drawing/2014/main" id="{E9439509-CF23-4D5E-9FC4-BC6C10EED28E}"/>
              </a:ext>
            </a:extLst>
          </p:cNvPr>
          <p:cNvSpPr/>
          <p:nvPr/>
        </p:nvSpPr>
        <p:spPr bwMode="auto">
          <a:xfrm>
            <a:off x="1201482" y="4737421"/>
            <a:ext cx="214312" cy="1979999"/>
          </a:xfrm>
          <a:prstGeom prst="leftBrace">
            <a:avLst/>
          </a:prstGeom>
          <a:solidFill>
            <a:srgbClr val="C9DA9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FFFFFF"/>
                </a:outerShdw>
              </a:effectLst>
              <a:ea typeface="宋体" pitchFamily="2" charset="-122"/>
            </a:endParaRPr>
          </a:p>
        </p:txBody>
      </p:sp>
      <p:sp>
        <p:nvSpPr>
          <p:cNvPr id="110" name="矩形 109">
            <a:extLst>
              <a:ext uri="{FF2B5EF4-FFF2-40B4-BE49-F238E27FC236}">
                <a16:creationId xmlns="" xmlns:a16="http://schemas.microsoft.com/office/drawing/2014/main" id="{BB2A82E2-0016-484F-AE1A-DCE350F9B94C}"/>
              </a:ext>
            </a:extLst>
          </p:cNvPr>
          <p:cNvSpPr/>
          <p:nvPr/>
        </p:nvSpPr>
        <p:spPr bwMode="auto">
          <a:xfrm>
            <a:off x="-74725" y="1529745"/>
            <a:ext cx="14638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6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Eddy </a:t>
            </a:r>
          </a:p>
          <a:p>
            <a:pPr algn="ctr">
              <a:defRPr/>
            </a:pPr>
            <a:r>
              <a:rPr lang="en-US" altLang="zh-CN" sz="16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Identification</a:t>
            </a:r>
            <a:endParaRPr lang="zh-CN" altLang="en-US" sz="1600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12" name="矩形 111">
            <a:extLst>
              <a:ext uri="{FF2B5EF4-FFF2-40B4-BE49-F238E27FC236}">
                <a16:creationId xmlns="" xmlns:a16="http://schemas.microsoft.com/office/drawing/2014/main" id="{68794330-9F5D-4666-A5CE-9D51233FEC78}"/>
              </a:ext>
            </a:extLst>
          </p:cNvPr>
          <p:cNvSpPr/>
          <p:nvPr/>
        </p:nvSpPr>
        <p:spPr bwMode="auto">
          <a:xfrm>
            <a:off x="-51644" y="3533609"/>
            <a:ext cx="14152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6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Biophysical</a:t>
            </a:r>
            <a:r>
              <a:rPr lang="en-US" altLang="zh-CN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  <a:p>
            <a:pPr algn="ctr">
              <a:defRPr/>
            </a:pPr>
            <a:r>
              <a:rPr lang="en-US" altLang="zh-CN" sz="16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Environment</a:t>
            </a:r>
            <a:endParaRPr lang="zh-CN" altLang="en-US" sz="1600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14" name="矩形 113">
            <a:extLst>
              <a:ext uri="{FF2B5EF4-FFF2-40B4-BE49-F238E27FC236}">
                <a16:creationId xmlns="" xmlns:a16="http://schemas.microsoft.com/office/drawing/2014/main" id="{B0A23E61-8B54-4298-834D-E7657A30571A}"/>
              </a:ext>
            </a:extLst>
          </p:cNvPr>
          <p:cNvSpPr/>
          <p:nvPr/>
        </p:nvSpPr>
        <p:spPr bwMode="auto">
          <a:xfrm>
            <a:off x="69230" y="5472555"/>
            <a:ext cx="11705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6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Habitat </a:t>
            </a:r>
          </a:p>
          <a:p>
            <a:pPr algn="ctr">
              <a:defRPr/>
            </a:pPr>
            <a:r>
              <a:rPr lang="en-US" altLang="zh-CN" sz="16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Suitability</a:t>
            </a:r>
          </a:p>
        </p:txBody>
      </p:sp>
      <p:cxnSp>
        <p:nvCxnSpPr>
          <p:cNvPr id="57" name="直接连接符 56">
            <a:extLst>
              <a:ext uri="{FF2B5EF4-FFF2-40B4-BE49-F238E27FC236}">
                <a16:creationId xmlns="" xmlns:a16="http://schemas.microsoft.com/office/drawing/2014/main" id="{83D9D10B-7262-4454-864F-9DC472622237}"/>
              </a:ext>
            </a:extLst>
          </p:cNvPr>
          <p:cNvCxnSpPr>
            <a:cxnSpLocks/>
          </p:cNvCxnSpPr>
          <p:nvPr/>
        </p:nvCxnSpPr>
        <p:spPr>
          <a:xfrm flipV="1">
            <a:off x="3497858" y="2142490"/>
            <a:ext cx="600736" cy="2942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>
            <a:extLst>
              <a:ext uri="{FF2B5EF4-FFF2-40B4-BE49-F238E27FC236}">
                <a16:creationId xmlns="" xmlns:a16="http://schemas.microsoft.com/office/drawing/2014/main" id="{36090044-D9D1-482D-B16D-A3A7360D20CC}"/>
              </a:ext>
            </a:extLst>
          </p:cNvPr>
          <p:cNvCxnSpPr>
            <a:cxnSpLocks/>
          </p:cNvCxnSpPr>
          <p:nvPr/>
        </p:nvCxnSpPr>
        <p:spPr>
          <a:xfrm flipV="1">
            <a:off x="6016290" y="2137866"/>
            <a:ext cx="600736" cy="2942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42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1579917" y="56818"/>
            <a:ext cx="59769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+mn-lt"/>
                <a:ea typeface="楷体" pitchFamily="49" charset="-122"/>
              </a:rPr>
              <a:t>Results</a:t>
            </a:r>
            <a:endParaRPr lang="zh-CN" altLang="en-US" sz="4000" b="1" dirty="0">
              <a:solidFill>
                <a:srgbClr val="FF0000"/>
              </a:solidFill>
              <a:latin typeface="+mn-lt"/>
              <a:ea typeface="楷体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525" y="1069827"/>
            <a:ext cx="3635116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Table  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lifetime and number of eddies from April to June 2017.</a:t>
            </a:r>
            <a:endParaRPr lang="zh-CN" altLang="zh-CN" sz="16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="" xmlns:a16="http://schemas.microsoft.com/office/drawing/2014/main" id="{FEE45C1A-1A71-4F2E-9D2F-12CEF664B4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60731"/>
              </p:ext>
            </p:extLst>
          </p:nvPr>
        </p:nvGraphicFramePr>
        <p:xfrm>
          <a:off x="107504" y="1788499"/>
          <a:ext cx="3473404" cy="1474410"/>
        </p:xfrm>
        <a:graphic>
          <a:graphicData uri="http://schemas.openxmlformats.org/drawingml/2006/table">
            <a:tbl>
              <a:tblPr firstRow="1" firstCol="1" bandRow="1"/>
              <a:tblGrid>
                <a:gridCol w="1085440">
                  <a:extLst>
                    <a:ext uri="{9D8B030D-6E8A-4147-A177-3AD203B41FA5}">
                      <a16:colId xmlns="" xmlns:a16="http://schemas.microsoft.com/office/drawing/2014/main" val="3089174762"/>
                    </a:ext>
                  </a:extLst>
                </a:gridCol>
                <a:gridCol w="795988">
                  <a:extLst>
                    <a:ext uri="{9D8B030D-6E8A-4147-A177-3AD203B41FA5}">
                      <a16:colId xmlns="" xmlns:a16="http://schemas.microsoft.com/office/drawing/2014/main" val="691025713"/>
                    </a:ext>
                  </a:extLst>
                </a:gridCol>
                <a:gridCol w="795988">
                  <a:extLst>
                    <a:ext uri="{9D8B030D-6E8A-4147-A177-3AD203B41FA5}">
                      <a16:colId xmlns="" xmlns:a16="http://schemas.microsoft.com/office/drawing/2014/main" val="1911341469"/>
                    </a:ext>
                  </a:extLst>
                </a:gridCol>
                <a:gridCol w="795988">
                  <a:extLst>
                    <a:ext uri="{9D8B030D-6E8A-4147-A177-3AD203B41FA5}">
                      <a16:colId xmlns="" xmlns:a16="http://schemas.microsoft.com/office/drawing/2014/main" val="1586325341"/>
                    </a:ext>
                  </a:extLst>
                </a:gridCol>
              </a:tblGrid>
              <a:tr h="294882">
                <a:tc rowSpan="2">
                  <a:txBody>
                    <a:bodyPr/>
                    <a:lstStyle/>
                    <a:p>
                      <a:pPr algn="ctr"/>
                      <a:r>
                        <a:rPr lang="zh-CN" sz="1600" kern="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Month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Life time /d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77021356"/>
                  </a:ext>
                </a:extLst>
              </a:tr>
              <a:tr h="29488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1~7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8~14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t&gt;14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62858356"/>
                  </a:ext>
                </a:extLst>
              </a:tr>
              <a:tr h="294882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April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64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50697463"/>
                  </a:ext>
                </a:extLst>
              </a:tr>
              <a:tr h="294882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May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63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98939863"/>
                  </a:ext>
                </a:extLst>
              </a:tr>
              <a:tr h="294882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June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54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22256093"/>
                  </a:ext>
                </a:extLst>
              </a:tr>
            </a:tbl>
          </a:graphicData>
        </a:graphic>
      </p:graphicFrame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A57DE6C2-E06D-44B2-BD67-8F44071291F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861075"/>
            <a:ext cx="6912768" cy="2940107"/>
          </a:xfrm>
          <a:prstGeom prst="rect">
            <a:avLst/>
          </a:prstGeom>
          <a:noFill/>
        </p:spPr>
      </p:pic>
      <p:sp>
        <p:nvSpPr>
          <p:cNvPr id="9" name="椭圆 8">
            <a:extLst>
              <a:ext uri="{FF2B5EF4-FFF2-40B4-BE49-F238E27FC236}">
                <a16:creationId xmlns="" xmlns:a16="http://schemas.microsoft.com/office/drawing/2014/main" id="{CF46C121-F849-48AC-9D22-CB6A025635EC}"/>
              </a:ext>
            </a:extLst>
          </p:cNvPr>
          <p:cNvSpPr/>
          <p:nvPr/>
        </p:nvSpPr>
        <p:spPr>
          <a:xfrm>
            <a:off x="2889440" y="2669051"/>
            <a:ext cx="576064" cy="255893"/>
          </a:xfrm>
          <a:prstGeom prst="ellipse">
            <a:avLst/>
          </a:prstGeom>
          <a:solidFill>
            <a:schemeClr val="bg1">
              <a:alpha val="1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7E66E154-298C-4CCB-A008-8A57B41D3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094" y="1794040"/>
            <a:ext cx="5594906" cy="1601943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65661782-781D-496B-9AAE-378990F3EC80}"/>
              </a:ext>
            </a:extLst>
          </p:cNvPr>
          <p:cNvSpPr txBox="1"/>
          <p:nvPr/>
        </p:nvSpPr>
        <p:spPr>
          <a:xfrm>
            <a:off x="4139952" y="1070482"/>
            <a:ext cx="4580792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Figure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The division of eddy lifetime for two eddies used as case studies.</a:t>
            </a:r>
            <a:endParaRPr lang="zh-CN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="" xmlns:a16="http://schemas.microsoft.com/office/drawing/2014/main" id="{67717078-E911-4C42-997D-F19FD869F995}"/>
              </a:ext>
            </a:extLst>
          </p:cNvPr>
          <p:cNvSpPr txBox="1"/>
          <p:nvPr/>
        </p:nvSpPr>
        <p:spPr>
          <a:xfrm>
            <a:off x="2660173" y="3456036"/>
            <a:ext cx="3816424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altLang="zh-CN" sz="16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Figure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Tracks of eddies used as case studies. </a:t>
            </a:r>
            <a:endParaRPr lang="zh-CN" altLang="zh-CN" sz="16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="" xmlns:a16="http://schemas.microsoft.com/office/drawing/2014/main" id="{9844429E-CB89-42CB-AD18-E3F965640559}"/>
              </a:ext>
            </a:extLst>
          </p:cNvPr>
          <p:cNvSpPr/>
          <p:nvPr/>
        </p:nvSpPr>
        <p:spPr>
          <a:xfrm>
            <a:off x="0" y="541213"/>
            <a:ext cx="8913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</a:rPr>
              <a:t>1</a:t>
            </a:r>
            <a:r>
              <a:rPr lang="en-US" altLang="zh-CN" b="1" dirty="0">
                <a:solidFill>
                  <a:srgbClr val="0000FF"/>
                </a:solidFill>
              </a:rPr>
              <a:t>. </a:t>
            </a:r>
            <a:r>
              <a:rPr lang="en-US" altLang="zh-CN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Identification and characteristic analysis of the eddies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97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1579917" y="56818"/>
            <a:ext cx="59769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+mn-lt"/>
                <a:ea typeface="楷体" pitchFamily="49" charset="-122"/>
              </a:rPr>
              <a:t>Results</a:t>
            </a:r>
            <a:endParaRPr lang="zh-CN" altLang="en-US" sz="4000" b="1" dirty="0">
              <a:solidFill>
                <a:srgbClr val="FF0000"/>
              </a:solidFill>
              <a:latin typeface="+mn-lt"/>
              <a:ea typeface="楷体" pitchFamily="49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AF7EFDF-0E73-4BFD-B977-B41E8A7921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42" b="9654"/>
          <a:stretch/>
        </p:blipFill>
        <p:spPr>
          <a:xfrm>
            <a:off x="1296697" y="1802513"/>
            <a:ext cx="6912768" cy="4998669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="" xmlns:a16="http://schemas.microsoft.com/office/drawing/2014/main" id="{C401FD95-DD0D-4F23-920E-F72F950D573D}"/>
              </a:ext>
            </a:extLst>
          </p:cNvPr>
          <p:cNvSpPr/>
          <p:nvPr/>
        </p:nvSpPr>
        <p:spPr>
          <a:xfrm>
            <a:off x="1123908" y="1124744"/>
            <a:ext cx="7258345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Figure</a:t>
            </a:r>
            <a:r>
              <a:rPr lang="en-US" altLang="zh-CN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Spatial distribution of sea surface temperature (SST) and vertical temperature structure (VT) with the effects of eddies 1 and 2. </a:t>
            </a:r>
            <a:endParaRPr lang="zh-CN" altLang="zh-CN" sz="1050" dirty="0"/>
          </a:p>
        </p:txBody>
      </p:sp>
      <p:sp>
        <p:nvSpPr>
          <p:cNvPr id="22" name="矩形 21">
            <a:extLst>
              <a:ext uri="{FF2B5EF4-FFF2-40B4-BE49-F238E27FC236}">
                <a16:creationId xmlns="" xmlns:a16="http://schemas.microsoft.com/office/drawing/2014/main" id="{CD0D910D-F024-4676-86EE-596CCBA37C99}"/>
              </a:ext>
            </a:extLst>
          </p:cNvPr>
          <p:cNvSpPr/>
          <p:nvPr/>
        </p:nvSpPr>
        <p:spPr>
          <a:xfrm>
            <a:off x="25814" y="533871"/>
            <a:ext cx="8913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</a:rPr>
              <a:t>2</a:t>
            </a:r>
            <a:r>
              <a:rPr lang="en-US" altLang="zh-CN" b="1" dirty="0">
                <a:solidFill>
                  <a:srgbClr val="0000FF"/>
                </a:solidFill>
              </a:rPr>
              <a:t>. </a:t>
            </a:r>
            <a:r>
              <a:rPr lang="en-US" altLang="zh-CN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The influences of eddies on the biophysical environment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45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1579917" y="56818"/>
            <a:ext cx="59769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+mn-lt"/>
                <a:ea typeface="楷体" pitchFamily="49" charset="-122"/>
              </a:rPr>
              <a:t>Results</a:t>
            </a:r>
            <a:endParaRPr lang="zh-CN" altLang="en-US" sz="4000" b="1" dirty="0">
              <a:solidFill>
                <a:srgbClr val="FF0000"/>
              </a:solidFill>
              <a:latin typeface="+mn-lt"/>
              <a:ea typeface="楷体" pitchFamily="49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AA98A0E4-D646-4A64-8B5A-6324AA7A679A}"/>
              </a:ext>
            </a:extLst>
          </p:cNvPr>
          <p:cNvSpPr/>
          <p:nvPr/>
        </p:nvSpPr>
        <p:spPr>
          <a:xfrm>
            <a:off x="0" y="545537"/>
            <a:ext cx="8913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</a:rPr>
              <a:t>2</a:t>
            </a:r>
            <a:r>
              <a:rPr lang="en-US" altLang="zh-CN" b="1" dirty="0">
                <a:solidFill>
                  <a:srgbClr val="0000FF"/>
                </a:solidFill>
              </a:rPr>
              <a:t>. </a:t>
            </a:r>
            <a:r>
              <a:rPr lang="en-US" altLang="zh-CN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The influences of eddies on the biophysical environment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F73B200-FCAC-41C7-ACA1-36A36A9D2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68484"/>
            <a:ext cx="7186863" cy="687132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6624CA7D-FBD8-4ACA-848E-8C7A5500C20E}"/>
              </a:ext>
            </a:extLst>
          </p:cNvPr>
          <p:cNvSpPr/>
          <p:nvPr/>
        </p:nvSpPr>
        <p:spPr>
          <a:xfrm>
            <a:off x="602714" y="2636205"/>
            <a:ext cx="7931342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 (eddy 1) and B (eddy 2) shows the isothermal line of the vertical temperature structure (16</a:t>
            </a:r>
            <a:r>
              <a:rPr lang="en-US" altLang="zh-CN" sz="1600" baseline="30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en-US" altLang="zh-CN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 and 17</a:t>
            </a:r>
            <a:r>
              <a:rPr lang="en-US" altLang="zh-CN" sz="1600" baseline="30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  <a:r>
              <a:rPr lang="en-US" altLang="zh-CN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C) during the period of the BEG (before the eddy generation, blue line) and period 4 of eddy 1 and period 6 of eddy 2 (red line). C (eddy 1) and D (eddy 2) shows the variations of average sea surface temperature (SST) in different periods</a:t>
            </a:r>
            <a:endParaRPr lang="zh-CN" altLang="zh-CN" sz="1050" dirty="0"/>
          </a:p>
        </p:txBody>
      </p:sp>
    </p:spTree>
    <p:extLst>
      <p:ext uri="{BB962C8B-B14F-4D97-AF65-F5344CB8AC3E}">
        <p14:creationId xmlns:p14="http://schemas.microsoft.com/office/powerpoint/2010/main" val="382626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流畅">
  <a:themeElements>
    <a:clrScheme name="流畅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流畅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畅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4123</TotalTime>
  <Words>1547</Words>
  <Application>Microsoft Office PowerPoint</Application>
  <PresentationFormat>全屏显示(4:3)</PresentationFormat>
  <Paragraphs>217</Paragraphs>
  <Slides>17</Slides>
  <Notes>17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18" baseType="lpstr">
      <vt:lpstr>流畅</vt:lpstr>
      <vt:lpstr>Response of abundance and distribution of Humboldt squid (Dosidicus gigas) to short-lived eddies in the Eastern Equatorial Pacific Ocean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Response of stock variations of Japan common squid Todarodes pacificus to the El Niño and La Niña events</dc:title>
  <dc:creator>wyu</dc:creator>
  <cp:lastModifiedBy>wyu</cp:lastModifiedBy>
  <cp:revision>320</cp:revision>
  <dcterms:created xsi:type="dcterms:W3CDTF">2016-10-03T06:29:15Z</dcterms:created>
  <dcterms:modified xsi:type="dcterms:W3CDTF">2021-10-06T04:26:15Z</dcterms:modified>
</cp:coreProperties>
</file>